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0" r:id="rId3"/>
  </p:sldMasterIdLst>
  <p:notesMasterIdLst>
    <p:notesMasterId r:id="rId6"/>
  </p:notesMasterIdLst>
  <p:handoutMasterIdLst>
    <p:handoutMasterId r:id="rId30"/>
  </p:handoutMasterIdLst>
  <p:sldIdLst>
    <p:sldId id="392" r:id="rId4"/>
    <p:sldId id="371" r:id="rId5"/>
    <p:sldId id="395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90" r:id="rId16"/>
    <p:sldId id="391" r:id="rId17"/>
    <p:sldId id="380" r:id="rId18"/>
    <p:sldId id="381" r:id="rId19"/>
    <p:sldId id="382" r:id="rId20"/>
    <p:sldId id="383" r:id="rId21"/>
    <p:sldId id="396" r:id="rId22"/>
    <p:sldId id="384" r:id="rId23"/>
    <p:sldId id="385" r:id="rId24"/>
    <p:sldId id="386" r:id="rId25"/>
    <p:sldId id="387" r:id="rId26"/>
    <p:sldId id="388" r:id="rId27"/>
    <p:sldId id="393" r:id="rId28"/>
    <p:sldId id="394" r:id="rId29"/>
  </p:sldIdLst>
  <p:sldSz cx="12192000" cy="6858000"/>
  <p:notesSz cx="6858000" cy="12192000"/>
  <p:embeddedFontLst>
    <p:embeddedFont>
      <p:font typeface="微软雅黑" panose="020B0503020204020204" charset="-122"/>
      <p:regular r:id="rId34"/>
      <p:bold r:id="rId35"/>
    </p:embeddedFont>
    <p:embeddedFont>
      <p:font typeface="黑体" panose="02010609060101010101" charset="-122"/>
      <p:regular r:id="rId36"/>
    </p:embeddedFont>
    <p:embeddedFont>
      <p:font typeface="Calibri" panose="020F0502020204030204" pitchFamily="34" charset="-120"/>
      <p:regular r:id="rId37"/>
      <p:bold r:id="rId38"/>
      <p:italic r:id="rId39"/>
      <p:boldItalic r:id="rId40"/>
    </p:embeddedFont>
    <p:embeddedFont>
      <p:font typeface="微软雅黑 Light" panose="020B0502040204020203" charset="-122"/>
      <p:regular r:id="rId41"/>
    </p:embeddedFont>
    <p:embeddedFont>
      <p:font typeface="汉仪细等线简" panose="00020600040101010101" charset="-122"/>
      <p:regular r:id="rId42"/>
    </p:embeddedFont>
    <p:embeddedFont>
      <p:font typeface="汉仪典雅体简" panose="00020600040101010101" charset="-122"/>
      <p:regular r:id="rId43"/>
    </p:embeddedFont>
    <p:embeddedFont>
      <p:font typeface="等线" panose="02010600030101010101" pitchFamily="34" charset="-122"/>
      <p:regular r:id="rId44"/>
      <p:bold r:id="rId45"/>
    </p:embeddedFont>
    <p:embeddedFont>
      <p:font typeface="等线" panose="02010600030101010101" pitchFamily="34" charset="-120"/>
      <p:regular r:id="rId46"/>
      <p:bold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libri" panose="020F0502020204030204" pitchFamily="34" charset="-122"/>
      <p:regular r:id="rId52"/>
      <p:bold r:id="rId53"/>
      <p:italic r:id="rId54"/>
      <p:boldItalic r:id="rId55"/>
    </p:embeddedFont>
    <p:embeddedFont>
      <p:font typeface="MiSans" panose="00000500000000000000" charset="-122"/>
      <p:regular r:id="rId56"/>
      <p:bold r:id="rId5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7706"/>
    <a:srgbClr val="FA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7" Type="http://schemas.openxmlformats.org/officeDocument/2006/relationships/font" Target="fonts/font24.fntdata"/><Relationship Id="rId56" Type="http://schemas.openxmlformats.org/officeDocument/2006/relationships/font" Target="fonts/font23.fntdata"/><Relationship Id="rId55" Type="http://schemas.openxmlformats.org/officeDocument/2006/relationships/font" Target="fonts/font22.fntdata"/><Relationship Id="rId54" Type="http://schemas.openxmlformats.org/officeDocument/2006/relationships/font" Target="fonts/font21.fntdata"/><Relationship Id="rId53" Type="http://schemas.openxmlformats.org/officeDocument/2006/relationships/font" Target="fonts/font20.fntdata"/><Relationship Id="rId52" Type="http://schemas.openxmlformats.org/officeDocument/2006/relationships/font" Target="fonts/font19.fntdata"/><Relationship Id="rId51" Type="http://schemas.openxmlformats.org/officeDocument/2006/relationships/font" Target="fonts/font18.fntdata"/><Relationship Id="rId50" Type="http://schemas.openxmlformats.org/officeDocument/2006/relationships/font" Target="fonts/font17.fntdata"/><Relationship Id="rId5" Type="http://schemas.openxmlformats.org/officeDocument/2006/relationships/slide" Target="slides/slide2.xml"/><Relationship Id="rId49" Type="http://schemas.openxmlformats.org/officeDocument/2006/relationships/font" Target="fonts/font16.fntdata"/><Relationship Id="rId48" Type="http://schemas.openxmlformats.org/officeDocument/2006/relationships/font" Target="fonts/font15.fntdata"/><Relationship Id="rId47" Type="http://schemas.openxmlformats.org/officeDocument/2006/relationships/font" Target="fonts/font14.fntdata"/><Relationship Id="rId46" Type="http://schemas.openxmlformats.org/officeDocument/2006/relationships/font" Target="fonts/font13.fntdata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slide" Target="slides/slide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71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11580284"/>
            <a:ext cx="2971800" cy="6117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 userDrawn="1"/>
        </p:nvSpPr>
        <p:spPr>
          <a:xfrm>
            <a:off x="0" y="0"/>
            <a:ext cx="12192635" cy="6857365"/>
          </a:xfrm>
          <a:prstGeom prst="rect">
            <a:avLst/>
          </a:prstGeom>
          <a:solidFill>
            <a:srgbClr val="FAF7F2"/>
          </a:solidFill>
          <a:ln>
            <a:solidFill>
              <a:srgbClr val="FAF7F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 userDrawn="1"/>
        </p:nvSpPr>
        <p:spPr>
          <a:xfrm>
            <a:off x="0" y="0"/>
            <a:ext cx="12192635" cy="6857365"/>
          </a:xfrm>
          <a:prstGeom prst="rect">
            <a:avLst/>
          </a:prstGeom>
          <a:solidFill>
            <a:srgbClr val="FAF7F2"/>
          </a:solidFill>
          <a:ln>
            <a:solidFill>
              <a:srgbClr val="FAF7F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7" Type="http://schemas.openxmlformats.org/officeDocument/2006/relationships/notesSlide" Target="../notesSlides/notesSlide16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3" Type="http://schemas.openxmlformats.org/officeDocument/2006/relationships/notesSlide" Target="../notesSlides/notesSlide17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1243965" y="0"/>
            <a:ext cx="10908030" cy="6855460"/>
          </a:xfrm>
          <a:prstGeom prst="rect">
            <a:avLst/>
          </a:prstGeom>
          <a:solidFill>
            <a:srgbClr val="F9F8F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1635"/>
          </a:p>
        </p:txBody>
      </p:sp>
      <p:sp>
        <p:nvSpPr>
          <p:cNvPr id="6" name="textbox 6"/>
          <p:cNvSpPr/>
          <p:nvPr/>
        </p:nvSpPr>
        <p:spPr>
          <a:xfrm>
            <a:off x="9980020" y="6372481"/>
            <a:ext cx="439179" cy="133713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815" kern="0" spc="-3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0 1</a:t>
            </a:r>
            <a:r>
              <a:rPr sz="815" kern="0" spc="2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15" kern="0" spc="-3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815" kern="0" spc="4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815" kern="0" spc="-3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815" kern="0" spc="-8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815" kern="0" spc="-30" dirty="0">
                <a:solidFill>
                  <a:srgbClr val="1F1E1D">
                    <a:alpha val="30196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815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" name="图片 7" descr="创新公示账号-ya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54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67055" y="4191635"/>
            <a:ext cx="111321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时代专家知识资产化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 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企业隐性经验的结构化、产品化与规模化路径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055" y="4740275"/>
            <a:ext cx="101231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000" dirty="0">
                <a:latin typeface="+mj-lt"/>
                <a:ea typeface="+mj-lt"/>
                <a:cs typeface="+mj-lt"/>
                <a:sym typeface="+mn-ea"/>
              </a:rPr>
              <a:t> </a:t>
            </a:r>
            <a:r>
              <a:rPr lang="zh-CN" altLang="en-US" sz="2000" dirty="0">
                <a:latin typeface="+mj-lt"/>
                <a:ea typeface="+mj-lt"/>
                <a:cs typeface="+mj-lt"/>
                <a:sym typeface="+mn-ea"/>
              </a:rPr>
              <a:t>把专家经验工程化为</a:t>
            </a:r>
            <a:r>
              <a:rPr lang="en-US" altLang="zh-CN" sz="2000" dirty="0">
                <a:latin typeface="+mj-lt"/>
                <a:ea typeface="+mj-lt"/>
                <a:cs typeface="+mj-lt"/>
                <a:sym typeface="+mn-ea"/>
              </a:rPr>
              <a:t>AI</a:t>
            </a:r>
            <a:r>
              <a:rPr lang="zh-CN" altLang="en-US" sz="2000" dirty="0">
                <a:latin typeface="+mj-lt"/>
                <a:ea typeface="+mj-lt"/>
                <a:cs typeface="+mj-lt"/>
                <a:sym typeface="+mn-ea"/>
              </a:rPr>
              <a:t>资产</a:t>
            </a:r>
            <a:r>
              <a:rPr lang="en-US" altLang="zh-CN" sz="2000" dirty="0">
                <a:latin typeface="+mj-lt"/>
                <a:ea typeface="+mj-lt"/>
                <a:cs typeface="+mj-lt"/>
                <a:sym typeface="+mn-ea"/>
              </a:rPr>
              <a:t>: </a:t>
            </a:r>
            <a:r>
              <a:rPr lang="zh-CN" altLang="en-US" sz="2000" dirty="0">
                <a:latin typeface="+mj-lt"/>
                <a:ea typeface="+mj-lt"/>
                <a:cs typeface="+mj-lt"/>
                <a:sym typeface="+mn-ea"/>
              </a:rPr>
              <a:t>把企业、行业专家的判断力·挖出来·搭起来·用</a:t>
            </a:r>
            <a:r>
              <a:rPr lang="en-US" altLang="zh-CN" sz="2000" dirty="0">
                <a:latin typeface="+mj-lt"/>
                <a:ea typeface="+mj-lt"/>
                <a:cs typeface="+mj-lt"/>
                <a:sym typeface="+mn-ea"/>
              </a:rPr>
              <a:t>AI</a:t>
            </a:r>
            <a:r>
              <a:rPr lang="zh-CN" altLang="en-US" sz="2000" dirty="0">
                <a:latin typeface="+mj-lt"/>
                <a:ea typeface="+mj-lt"/>
                <a:cs typeface="+mj-lt"/>
                <a:sym typeface="+mn-ea"/>
              </a:rPr>
              <a:t>放大</a:t>
            </a:r>
            <a:endParaRPr lang="zh-CN" altLang="en-US" sz="2000" dirty="0">
              <a:latin typeface="+mj-lt"/>
              <a:ea typeface="+mj-lt"/>
              <a:cs typeface="+mj-lt"/>
              <a:sym typeface="+mn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545080" y="592963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北京创新公式科技有限公司  ·  2026 年3 月</a:t>
            </a:r>
            <a:endParaRPr lang="en-US" sz="1100" kern="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7055" y="3792855"/>
            <a:ext cx="101231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创新公式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- 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新智生产力工厂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Shape 0"/>
          <p:cNvSpPr/>
          <p:nvPr/>
        </p:nvSpPr>
        <p:spPr>
          <a:xfrm flipV="1">
            <a:off x="0" y="-24130"/>
            <a:ext cx="12205970" cy="7620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一 层 · 我是谁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Franklin Gothic Book" charset="0"/>
                <a:ea typeface="黑体" panose="02010609060101010101" charset="-122"/>
                <a:cs typeface="Calibri" panose="020F0502020204030204" pitchFamily="34" charset="-120"/>
              </a:rPr>
              <a:t>WHO WE ARE  /  我们是谁</a:t>
            </a:r>
            <a:endParaRPr lang="en-US" sz="1000" b="1" kern="0" spc="400" dirty="0">
              <a:solidFill>
                <a:srgbClr val="D97706"/>
              </a:solidFill>
              <a:latin typeface="Franklin Gothic Book" charset="0"/>
              <a:ea typeface="黑体" panose="02010609060101010101" charset="-122"/>
              <a:cs typeface="Calibri" panose="020F050202020403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我们是</a:t>
            </a:r>
            <a:endParaRPr lang="en-US" sz="26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41732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「</a:t>
            </a: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企业专家知识资产化</a:t>
            </a: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  <a:sym typeface="+mn-ea"/>
              </a:rPr>
              <a:t>为AI资产</a:t>
            </a: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」的基础设施公司</a:t>
            </a:r>
            <a:endParaRPr lang="en-US" sz="3200" b="1" dirty="0">
              <a:solidFill>
                <a:srgbClr val="B03A2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144395"/>
            <a:ext cx="10881360" cy="1696085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H="1">
            <a:off x="628650" y="2145030"/>
            <a:ext cx="76200" cy="169545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233930"/>
            <a:ext cx="10515600" cy="154749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indent="0" fontAlgn="auto">
              <a:lnSpc>
                <a:spcPct val="150000"/>
              </a:lnSpc>
              <a:buNone/>
            </a:pP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创新公式科技不是培训公司,也不是咨询公司,更不是 AI 工具公司。我们做的是一件更具体的事——</a:t>
            </a:r>
            <a:endParaRPr lang="en-US" sz="1300" dirty="0">
              <a:solidFill>
                <a:srgbClr val="1F1B1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把一个企业、一个专家、一个创始人</a:t>
            </a:r>
            <a:r>
              <a:rPr lang="en-US" sz="1300" b="1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真正值钱的经验和判断力,诊断出来 · 结构化 · 产品化</a:t>
            </a: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,再通过 </a:t>
            </a:r>
            <a:r>
              <a:rPr lang="en-US" sz="1300" b="1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 复制、放大</a:t>
            </a: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,变成可交付、可传承、可规模化的</a:t>
            </a:r>
            <a:r>
              <a:rPr lang="zh-CN" alt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</a:t>
            </a:r>
            <a:r>
              <a:rPr lang="en-US" sz="1300" b="1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300" b="1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生产力</a:t>
            </a:r>
            <a:r>
              <a:rPr lang="en-US" sz="1300" b="1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资产</a:t>
            </a:r>
            <a:r>
              <a:rPr lang="zh-CN" altLang="en-US" sz="1300" b="1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工厂</a:t>
            </a: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300" dirty="0">
              <a:solidFill>
                <a:srgbClr val="1F1B1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未来10年,AI 要解决的是"判断力"的问题——这是</a:t>
            </a:r>
            <a:r>
              <a:rPr lang="zh-CN" alt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最后一公里少有</a:t>
            </a: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人在工业化地做的事。我们来做。</a:t>
            </a:r>
            <a:endParaRPr lang="en-US" sz="1300" dirty="0">
              <a:solidFill>
                <a:srgbClr val="1F1B1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  <a:buNone/>
            </a:pP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这就是"</a:t>
            </a:r>
            <a:r>
              <a:rPr lang="en-US" sz="13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新智生产力工厂"——AI时代,企业与专家知识资产化的工业化方案</a:t>
            </a:r>
            <a:r>
              <a:rPr lang="en-US" sz="13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sz="1300" dirty="0">
              <a:solidFill>
                <a:srgbClr val="1F1B1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0080" y="4114800"/>
            <a:ext cx="35204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25196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pitchFamily="34" charset="-120"/>
              </a:rPr>
              <a:t>我们不是</a:t>
            </a:r>
            <a:endParaRPr lang="en-US" sz="1000" kern="0" spc="300" dirty="0">
              <a:solidFill>
                <a:srgbClr val="8B8278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68680" y="452628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C544A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34" charset="-120"/>
              </a:rPr>
              <a:t>不是培训公司</a:t>
            </a:r>
            <a:endParaRPr lang="en-US" sz="1600" b="1" dirty="0">
              <a:solidFill>
                <a:srgbClr val="5C544A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68680" y="4892040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000" i="1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不是</a:t>
            </a:r>
            <a:r>
              <a:rPr lang="en-US" sz="1000" i="1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讲完就走 · 不管落地</a:t>
            </a:r>
            <a:endParaRPr lang="en-US" sz="1000" i="1" dirty="0">
              <a:solidFill>
                <a:srgbClr val="8B82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68680" y="534924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pitchFamily="34" charset="-120"/>
              </a:rPr>
              <a:t>我们是</a:t>
            </a:r>
            <a:endParaRPr lang="en-US" sz="1000" b="1" kern="0" spc="300" dirty="0">
              <a:solidFill>
                <a:srgbClr val="B03A2E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68680" y="5623560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34" charset="-120"/>
              </a:rPr>
              <a:t>把方法搭进客户体内的服务体系</a:t>
            </a:r>
            <a:endParaRPr lang="en-US" sz="1200" b="1" dirty="0">
              <a:solidFill>
                <a:srgbClr val="B03A2E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343400" y="4114800"/>
            <a:ext cx="35204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0" y="425196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pitchFamily="34" charset="-120"/>
              </a:rPr>
              <a:t>我们不是</a:t>
            </a:r>
            <a:endParaRPr lang="en-US" sz="1000" kern="0" spc="300" dirty="0">
              <a:solidFill>
                <a:srgbClr val="8B8278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572000" y="452628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C544A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34" charset="-120"/>
              </a:rPr>
              <a:t>不是传统咨询</a:t>
            </a:r>
            <a:endParaRPr lang="en-US" sz="1600" b="1" dirty="0">
              <a:solidFill>
                <a:srgbClr val="5C544A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0" y="4892040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000" i="1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</a:t>
            </a:r>
            <a:r>
              <a:rPr lang="en-US" sz="1000" i="1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交一份报告 · 就此结束</a:t>
            </a:r>
            <a:endParaRPr lang="en-US" sz="1000" i="1" dirty="0">
              <a:solidFill>
                <a:srgbClr val="8B82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72000" y="534924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pitchFamily="34" charset="-120"/>
              </a:rPr>
              <a:t>我们是</a:t>
            </a:r>
            <a:endParaRPr lang="en-US" sz="1000" b="1" kern="0" spc="300" dirty="0">
              <a:solidFill>
                <a:srgbClr val="B03A2E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572000" y="5623560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34" charset="-120"/>
              </a:rPr>
              <a:t>全程陪跑直到结果落地</a:t>
            </a:r>
            <a:endParaRPr lang="en-US" sz="1200" b="1" dirty="0">
              <a:solidFill>
                <a:srgbClr val="B03A2E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046720" y="4114800"/>
            <a:ext cx="35204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75320" y="425196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pitchFamily="34" charset="-120"/>
              </a:rPr>
              <a:t>我们不是</a:t>
            </a:r>
            <a:endParaRPr lang="en-US" sz="1000" kern="0" spc="300" dirty="0">
              <a:solidFill>
                <a:srgbClr val="8B8278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275320" y="452628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C54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 AI 工具公司</a:t>
            </a:r>
            <a:endParaRPr lang="en-US" sz="1600" b="1" dirty="0">
              <a:solidFill>
                <a:srgbClr val="5C54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275320" y="4892040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000" i="1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</a:t>
            </a:r>
            <a:r>
              <a:rPr lang="en-US" sz="1000" i="1" dirty="0">
                <a:solidFill>
                  <a:srgbClr val="8B82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卖软件 · 卖订阅</a:t>
            </a:r>
            <a:endParaRPr lang="en-US" sz="1000" i="1" dirty="0">
              <a:solidFill>
                <a:srgbClr val="8B82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275320" y="534924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pitchFamily="34" charset="-120"/>
              </a:rPr>
              <a:t>我们是</a:t>
            </a:r>
            <a:endParaRPr lang="en-US" sz="1000" b="1" kern="0" spc="300" dirty="0">
              <a:solidFill>
                <a:srgbClr val="B03A2E"/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275320" y="5623560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把人的真本事变成 AI 能调用的资产</a:t>
            </a:r>
            <a:endParaRPr lang="en-US" sz="1200" b="1" dirty="0">
              <a:solidFill>
                <a:srgbClr val="B03A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这件事在</a:t>
            </a:r>
            <a:r>
              <a:rPr lang="zh-CN" alt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正在被我们</a:t>
            </a: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系统性地做出来——我们就是这件事的执行方。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69-拷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0" y="73025"/>
            <a:ext cx="12185015" cy="6784340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</a:t>
            </a:r>
            <a:r>
              <a:rPr lang="zh-CN" alt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一</a:t>
            </a: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层 · 核心</a:t>
            </a:r>
            <a:r>
              <a:rPr lang="zh-CN" alt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服务</a:t>
            </a:r>
            <a:endParaRPr lang="zh-CN" altLang="en-US" sz="900" b="1" dirty="0">
              <a:solidFill>
                <a:srgbClr val="F4D35E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二 层 · 谁应该找我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WHO WE SERVE  /  我们服务两类人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我们服务的不</a:t>
            </a:r>
            <a:r>
              <a:rPr lang="zh-CN" altLang="en-US" sz="28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只</a:t>
            </a:r>
            <a:r>
              <a:rPr lang="en-US" sz="28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是想用 AI 的人</a:t>
            </a:r>
            <a:endParaRPr lang="en-US" sz="28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46304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更</a:t>
            </a: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是已经有真本事的人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377440"/>
            <a:ext cx="10972800" cy="868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rgbClr val="5C544A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AI 不是魔法，它放大的是你已经有的东西。如果企业本来就没有讲清楚自己的价值，AI 只会更快生产更多混乱内容。如果专家的经验本来就没有结构，AI 只会把经验稀释成普通话术。所以我们只服务两种人——他们已经有真本事，只是这本事还没有被流通出去。</a:t>
            </a:r>
            <a:endParaRPr lang="en-US" sz="1300" dirty="0">
              <a:solidFill>
                <a:srgbClr val="5C544A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3429000"/>
            <a:ext cx="53492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3429000"/>
            <a:ext cx="5349240" cy="77724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5204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ENTREPRENEUR</a:t>
            </a:r>
            <a:endParaRPr lang="en-US" sz="1000" b="1" kern="0" spc="4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企 业 主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" y="4343400"/>
            <a:ext cx="4800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有技术 · 有产品 · 有客户 · 有团队</a:t>
            </a:r>
            <a:endParaRPr lang="en-US" sz="12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14400" y="4800600"/>
            <a:ext cx="480060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你的公司已经跑了几年，技术过硬、客户口碑好。但每次新客户来，听完你们介绍只会说「挺好」——他不知道为什么一定要选你而不是别家。团队复制不了你的销售能力，关键单子还得你亲自上。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5806440"/>
            <a:ext cx="54864" cy="2743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5760720"/>
            <a:ext cx="4709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典型行业：环保 · 医疗 · 法律 · 设计 · 制造 · 教育 · 数字化服务</a:t>
            </a:r>
            <a:endParaRPr lang="en-US" sz="1000" i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217920" y="3429000"/>
            <a:ext cx="53492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0" y="3429000"/>
            <a:ext cx="5349240" cy="77724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92240" y="35204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DOMAIN EXPERT</a:t>
            </a:r>
            <a:endParaRPr lang="en-US" sz="1000" b="1" kern="0" spc="4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492240" y="374904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个 人 专 家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492240" y="4343400"/>
            <a:ext cx="4800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有经验 · 有判断力 · 有真实案例</a:t>
            </a:r>
            <a:endParaRPr lang="en-US" sz="12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492240" y="4800600"/>
            <a:ext cx="480060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你做了十几年专业工作，行业里的人都知道你强。但市场只看到你的职位和头衔，看不到你真正的判断力。经验散在脑子里、散在过去的项目里，没有变成产品，更没有被 AI 放大。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492240" y="5806440"/>
            <a:ext cx="54864" cy="2743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29400" y="5760720"/>
            <a:ext cx="4709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典型身份：律师 · 医生 · 设计师 · 顾问 · 高管 · 工程师 · 独立咨询</a:t>
            </a:r>
            <a:endParaRPr lang="en-US" sz="1000" i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三 层 · 问题一</a:t>
            </a:r>
            <a:endParaRPr lang="en-US" sz="900" b="1" dirty="0">
              <a:solidFill>
                <a:srgbClr val="F4D35E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PROBLEM 01  /  我们解决的问题之一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170430" y="86868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「我们专业是真的强，</a:t>
            </a:r>
            <a:endParaRPr lang="en-US" sz="26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359025" y="1417320"/>
            <a:ext cx="913765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但客户听完，不知道为什么要选我们」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468880"/>
            <a:ext cx="548640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468880"/>
            <a:ext cx="5486400" cy="50292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56032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典型场景</a:t>
            </a:r>
            <a:endParaRPr lang="en-US" sz="1300" b="1" dirty="0">
              <a:solidFill>
                <a:srgbClr val="F4D35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3108960"/>
            <a:ext cx="4937760" cy="2926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客户在做的事：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有十几年行业积累，技术和交付能力在业内排得上号；老客户复购率高、口碑好；产品参数硬、案例真实。
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客户卡在哪：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新客户第一次接触时，听完介绍只会说「挺好」——但讲不出你和别家的区别。投标失败时，理由经常是「价格更优」或「品牌更熟」，而不是「你不专业」。
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真正的根因：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不是没有差异化——是差异化没有被翻译成客户听得懂的语言。技术参数客户听不懂，简单话术又显得没壁垒。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0" y="2468880"/>
            <a:ext cx="5120640" cy="36576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0" y="260604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D35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我们的解法</a:t>
            </a:r>
            <a:endParaRPr lang="en-US" sz="1200" b="1" dirty="0">
              <a:solidFill>
                <a:srgbClr val="F4D35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75120" y="2926080"/>
            <a:ext cx="45720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商业表达体系重建</a:t>
            </a:r>
            <a:endParaRPr lang="en-US" sz="2000" b="1" dirty="0">
              <a:solidFill>
                <a:srgbClr val="FFFFFF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675120" y="3566160"/>
            <a:ext cx="4572000" cy="2286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诊断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找到客户真正听不懂的「断点」在哪——技术语言 vs 客户语言的翻译失灵点
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结构化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用「双视角 SOP」重建表达体系：主场视角（你怎么介绍自己）+ 客场视角（客户怎么理解你）
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产品化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把表达拆成可复用模块：官网话术、客户提案、销售话术、案例三段式、信任背书路径
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 放大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 AI 把表达体系扩展到所有触点——内容、视频、客服、提案，每个场景都说同一套话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sp>
        <p:nvSpPr>
          <p:cNvPr id="23" name="左大括号 22"/>
          <p:cNvSpPr/>
          <p:nvPr/>
        </p:nvSpPr>
        <p:spPr>
          <a:xfrm>
            <a:off x="2133600" y="868680"/>
            <a:ext cx="163830" cy="1313815"/>
          </a:xfrm>
          <a:prstGeom prst="leftBrace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VCG21864b3cfbe"/>
          <p:cNvPicPr>
            <a:picLocks noChangeAspect="1"/>
          </p:cNvPicPr>
          <p:nvPr/>
        </p:nvPicPr>
        <p:blipFill>
          <a:blip r:embed="rId1"/>
          <a:srcRect l="36471" t="13767" r="32341" b="33382"/>
          <a:stretch>
            <a:fillRect/>
          </a:stretch>
        </p:blipFill>
        <p:spPr>
          <a:xfrm>
            <a:off x="698500" y="866140"/>
            <a:ext cx="1243965" cy="13950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三 层 · 问题二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Franklin Gothic Book" charset="0"/>
                <a:ea typeface="黑体" panose="02010609060101010101" charset="-122"/>
                <a:cs typeface="Calibri" panose="020F0502020204030204" pitchFamily="34" charset="-120"/>
              </a:rPr>
              <a:t>PROBLEM 02  /  我们解决的问题之二</a:t>
            </a:r>
            <a:endParaRPr lang="en-US" sz="1000" b="1" kern="0" spc="400" dirty="0">
              <a:solidFill>
                <a:srgbClr val="D97706"/>
              </a:solidFill>
              <a:latin typeface="Franklin Gothic Book" charset="0"/>
              <a:ea typeface="黑体" panose="02010609060101010101" charset="-122"/>
              <a:cs typeface="Calibri" panose="020F050202020403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360930" y="86868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「我做了十几年了，</a:t>
            </a:r>
            <a:endParaRPr lang="en-US" sz="26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465705" y="1417320"/>
            <a:ext cx="7563485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行业里都知道我，但市场上找不到我」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468880"/>
            <a:ext cx="548640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468880"/>
            <a:ext cx="5486400" cy="50292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56032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典型场景</a:t>
            </a:r>
            <a:endParaRPr lang="en-US" sz="1300" b="1" dirty="0">
              <a:solidFill>
                <a:srgbClr val="F4D35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3108960"/>
            <a:ext cx="4937760" cy="2926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客户在做的事：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做律师 / 设计师 / 顾问 / 高管十年以上；处理过的真实案例几百个；判断准、口碑好；圈内提名能想到。
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客户卡在哪：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新客户全靠老客户介绍；公开内容发了不少，但流量起不来；偶尔分享场合讲得很好，结束就没下文；同行靠包装跑得比你快。
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真正的根因：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经验都散在过去的项目里、散在脑子里，没有被结构化。市场看到的是头衔和职位，看不到真正的判断力。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0" y="2468880"/>
            <a:ext cx="5120640" cy="36576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0" y="260604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D35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我们的解法</a:t>
            </a:r>
            <a:endParaRPr lang="en-US" sz="1200" b="1" dirty="0">
              <a:solidFill>
                <a:srgbClr val="F4D35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75120" y="2926080"/>
            <a:ext cx="45720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专家知识结构化 + AI 内容放大</a:t>
            </a:r>
            <a:endParaRPr lang="en-US" sz="1800" b="1" dirty="0">
              <a:solidFill>
                <a:srgbClr val="FFFFFF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675120" y="3566160"/>
            <a:ext cx="4572000" cy="2286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诊断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从过去 5–10 年的真实案例中，提炼出你独有的判断逻辑和决策模式
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结构化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用五层拆装法把判断力拆成可被理解、可被记忆、可被复用的方法论模块
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产品化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把方法论转化成专业人设的内容资产：观点库、案例库、回答库、课程结构
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 放大 · </a:t>
            </a:r>
            <a:r>
              <a:rPr lang="en-US" sz="10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 AI 数字分身在多平台持续发声——让你的判断力在你不在场时也能被看见</a:t>
            </a:r>
            <a:endParaRPr lang="en-US"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675120" y="5715000"/>
            <a:ext cx="54864" cy="274320"/>
          </a:xfrm>
          <a:prstGeom prst="rect">
            <a:avLst/>
          </a:prstGeom>
          <a:solidFill>
            <a:srgbClr val="F4D35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12280" y="566928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4D35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已应用：陪跑设计师 18 节课程项目（方法论已沉淀为可复用框架）</a:t>
            </a:r>
            <a:endParaRPr lang="en-US" sz="1000" i="1" dirty="0">
              <a:solidFill>
                <a:srgbClr val="F4D35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sp>
        <p:nvSpPr>
          <p:cNvPr id="24" name="左大括号 23"/>
          <p:cNvSpPr/>
          <p:nvPr/>
        </p:nvSpPr>
        <p:spPr>
          <a:xfrm>
            <a:off x="2133600" y="868680"/>
            <a:ext cx="163830" cy="1313815"/>
          </a:xfrm>
          <a:prstGeom prst="leftBrace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VCG211441084386"/>
          <p:cNvPicPr>
            <a:picLocks noChangeAspect="1"/>
          </p:cNvPicPr>
          <p:nvPr/>
        </p:nvPicPr>
        <p:blipFill>
          <a:blip r:embed="rId1"/>
          <a:srcRect l="9059" t="-518" r="43539" b="22686"/>
          <a:stretch>
            <a:fillRect/>
          </a:stretch>
        </p:blipFill>
        <p:spPr>
          <a:xfrm>
            <a:off x="698500" y="868680"/>
            <a:ext cx="1262380" cy="1381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三 层 · 问题三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Franklin Gothic Book" charset="0"/>
                <a:ea typeface="黑体" panose="02010609060101010101" charset="-122"/>
                <a:cs typeface="Calibri" panose="020F0502020204030204" pitchFamily="34" charset="-120"/>
              </a:rPr>
              <a:t>PROBLEM 03  /  我们解决的问题之三</a:t>
            </a:r>
            <a:endParaRPr lang="en-US" sz="1000" b="1" kern="0" spc="400" dirty="0">
              <a:solidFill>
                <a:srgbClr val="D97706"/>
              </a:solidFill>
              <a:latin typeface="Franklin Gothic Book" charset="0"/>
              <a:ea typeface="黑体" panose="02010609060101010101" charset="-122"/>
              <a:cs typeface="Calibri" panose="020F050202020403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297430" y="86868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「老板出马一签一个</a:t>
            </a:r>
            <a:r>
              <a:rPr lang="zh-CN" altLang="en-US" sz="26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单</a:t>
            </a:r>
            <a:r>
              <a:rPr lang="en-US" sz="26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，</a:t>
            </a:r>
            <a:endParaRPr lang="en-US" sz="26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499995" y="1417320"/>
            <a:ext cx="8914765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团队上场总是签单上差一口气」</a:t>
            </a:r>
            <a:endParaRPr lang="en-US" sz="3200" b="1" dirty="0">
              <a:solidFill>
                <a:srgbClr val="B03A2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468880"/>
            <a:ext cx="548640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468880"/>
            <a:ext cx="5486400" cy="50292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56032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典型场景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3108960"/>
            <a:ext cx="4937760" cy="2926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客户在做的事：</a:t>
            </a:r>
            <a:endParaRPr lang="en-US" sz="1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公司有 20–100 人；产品和服务都没问题；老板亲自做销售时签单率非常高；团队也培训过、有话术库、有 SOP。
</a:t>
            </a:r>
            <a:endParaRPr lang="en-US" sz="1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客户卡在哪：</a:t>
            </a:r>
            <a:endParaRPr lang="en-US" sz="1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团队照着话术讲，客户就是没反应；遇到客户提反对意见，团队接不住，单子就丢了；关键单子最后还是老板亲自上。
</a:t>
            </a:r>
            <a:endParaRPr lang="en-US" sz="1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真正的根因：</a:t>
            </a:r>
            <a:endParaRPr lang="en-US" sz="1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话术能复制，判断力复制不了。老板的真本事在「场景中怎么读人、怎么定锚、怎么拐弯」——这些没有被显性化，团队学不到。</a:t>
            </a:r>
            <a:endParaRPr lang="en-US" sz="1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0" y="2468880"/>
            <a:ext cx="5120640" cy="36576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0" y="260604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我们的解法</a:t>
            </a:r>
            <a:endParaRPr lang="en-US" sz="12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75120" y="2926080"/>
            <a:ext cx="45720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销售判断力萃取 + 团队 AI 副驾</a:t>
            </a:r>
            <a:endParaRPr lang="en-US" sz="18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675120" y="3566160"/>
            <a:ext cx="4572000" cy="2286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诊断 · </a:t>
            </a: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和老板一起复盘 10–20 个真实成单案例，把「下意识做对的事」挖出来
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结构化 · </a:t>
            </a: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 BPDD 商业诊断模型把判断力拆成「读人 / 定锚 / 推进 / 收口」四步可见结构
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产品化 · </a:t>
            </a: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做出团队级销售判断手册：客户类型识别表、典型异议拆解、关键节点决策树
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放大 · </a:t>
            </a: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搭建团队 AI 副驾——团队成员在跟单时实时调用老板的判断力作为决策参考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pic>
        <p:nvPicPr>
          <p:cNvPr id="21" name="图片 20" descr="VCG211138589697"/>
          <p:cNvPicPr>
            <a:picLocks noChangeAspect="1"/>
          </p:cNvPicPr>
          <p:nvPr/>
        </p:nvPicPr>
        <p:blipFill>
          <a:blip r:embed="rId1"/>
          <a:srcRect l="34750" r="22875" b="33809"/>
          <a:stretch>
            <a:fillRect/>
          </a:stretch>
        </p:blipFill>
        <p:spPr>
          <a:xfrm>
            <a:off x="685800" y="868680"/>
            <a:ext cx="1262380" cy="1313815"/>
          </a:xfrm>
          <a:prstGeom prst="rect">
            <a:avLst/>
          </a:prstGeom>
        </p:spPr>
      </p:pic>
      <p:sp>
        <p:nvSpPr>
          <p:cNvPr id="23" name="左大括号 22"/>
          <p:cNvSpPr/>
          <p:nvPr/>
        </p:nvSpPr>
        <p:spPr>
          <a:xfrm>
            <a:off x="2133600" y="868680"/>
            <a:ext cx="163830" cy="1313815"/>
          </a:xfrm>
          <a:prstGeom prst="leftBrace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635" cy="6857365"/>
          </a:xfrm>
          <a:prstGeom prst="rect">
            <a:avLst/>
          </a:prstGeom>
          <a:solidFill>
            <a:srgbClr val="7B241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Shape 0"/>
          <p:cNvSpPr/>
          <p:nvPr/>
        </p:nvSpPr>
        <p:spPr>
          <a:xfrm>
            <a:off x="-1828800" y="3657600"/>
            <a:ext cx="4572000" cy="4572000"/>
          </a:xfrm>
          <a:prstGeom prst="ellipse">
            <a:avLst/>
          </a:prstGeom>
          <a:solidFill>
            <a:srgbClr val="B03A2E">
              <a:alpha val="50000"/>
            </a:srgbClr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-1828800"/>
            <a:ext cx="4572000" cy="4572000"/>
          </a:xfrm>
          <a:prstGeom prst="ellipse">
            <a:avLst/>
          </a:prstGeom>
          <a:solidFill>
            <a:srgbClr val="F4D35E">
              <a:alpha val="20000"/>
            </a:srgbClr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54864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600" dirty="0">
                <a:solidFill>
                  <a:srgbClr val="F4D35E"/>
                </a:solidFill>
                <a:latin typeface="汉仪细等线简" panose="00020600040101010101" charset="-122"/>
                <a:ea typeface="汉仪细等线简" panose="00020600040101010101" charset="-122"/>
                <a:cs typeface="Calibri" panose="020F0502020204030204" pitchFamily="34" charset="-120"/>
              </a:rPr>
              <a:t>THE COMMON ROOT</a:t>
            </a:r>
            <a:endParaRPr lang="en-US" sz="1100" b="1" kern="0" spc="600" dirty="0">
              <a:solidFill>
                <a:srgbClr val="F4D35E"/>
              </a:solidFill>
              <a:latin typeface="汉仪细等线简" panose="00020600040101010101" charset="-122"/>
              <a:ea typeface="汉仪细等线简" panose="00020600040101010101" charset="-122"/>
              <a:cs typeface="Calibri" panose="020F050202020403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F4D35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41C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三 层 · 共同的根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40080" y="1097280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三个场景</a:t>
            </a:r>
            <a:endParaRPr lang="en-US" sz="2400" dirty="0">
              <a:solidFill>
                <a:srgbClr val="FFFFFF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1691640"/>
            <a:ext cx="109728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4D35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一个共同的根</a:t>
            </a:r>
            <a:endParaRPr lang="en-US" sz="5600" b="1" dirty="0">
              <a:solidFill>
                <a:srgbClr val="F4D35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3200400"/>
            <a:ext cx="10881360" cy="1188720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F4D3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3291840"/>
            <a:ext cx="1051560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客户听完不知道你在卖什么 </a:t>
            </a:r>
            <a:r>
              <a:rPr lang="en-US" sz="13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——表达没结构
</a:t>
            </a:r>
            <a:endParaRPr lang="en-US" sz="13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做了多年市场看不见你 </a:t>
            </a:r>
            <a:r>
              <a:rPr lang="en-US" sz="13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——经验没结构
</a:t>
            </a:r>
            <a:endParaRPr lang="en-US" sz="13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老板的销售复制不到团队 </a:t>
            </a:r>
            <a:r>
              <a:rPr lang="en-US" sz="13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——判断力没结构</a:t>
            </a:r>
            <a:endParaRPr lang="en-US" sz="13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0080" y="4617720"/>
            <a:ext cx="10881360" cy="1371600"/>
          </a:xfrm>
          <a:prstGeom prst="rect">
            <a:avLst/>
          </a:prstGeom>
          <a:solidFill>
            <a:srgbClr val="F4D35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4709160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7B241C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值钱的判断</a:t>
            </a:r>
            <a:r>
              <a:rPr lang="zh-CN" altLang="en-US" sz="2800" b="1" dirty="0">
                <a:solidFill>
                  <a:srgbClr val="7B241C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、方案能</a:t>
            </a:r>
            <a:r>
              <a:rPr lang="en-US" sz="2800" b="1" dirty="0">
                <a:solidFill>
                  <a:srgbClr val="7B241C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力没有被结构化</a:t>
            </a:r>
            <a:endParaRPr lang="en-US" sz="2800" b="1" dirty="0">
              <a:solidFill>
                <a:srgbClr val="7B241C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0080" y="5349240"/>
            <a:ext cx="108813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41E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所以传不出去 · 放不大 · 留不下来</a:t>
            </a:r>
            <a:endParaRPr lang="en-US" sz="1800" dirty="0">
              <a:solidFill>
                <a:srgbClr val="641E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F4D35E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AI 时代真正稀缺的，不是工具——是被结构化过的专业经验。工具会越来越便宜，但结构化的能力始终值钱。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核心技术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CORE TECHNOLOGY  /  核心技术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挖 → 搭 → 放</a:t>
            </a:r>
            <a:endParaRPr lang="en-US" sz="38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把隐性判断力变成可流通资产的三步方法</a:t>
            </a:r>
            <a:endParaRPr lang="en-US" sz="18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109728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C544A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不论是企业的商业表达、专家的专业经验，还是老板的销售判断力——所有「值钱但传不出去」的东西，都要走完这三步。顺序不能反，跳过任何一步都会让 AI 变成昂贵的玩具。</a:t>
            </a:r>
            <a:endParaRPr lang="en-US" sz="1200" i="1" dirty="0">
              <a:solidFill>
                <a:srgbClr val="5C544A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834640"/>
            <a:ext cx="35204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834640"/>
            <a:ext cx="3520440" cy="10972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926080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挖</a:t>
            </a:r>
            <a:endParaRPr lang="en-US" sz="6000" b="1" dirty="0">
              <a:solidFill>
                <a:srgbClr val="FFFFFF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103120" y="310896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DIAGNOSE</a:t>
            </a:r>
            <a:endParaRPr lang="en-US" sz="13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103120" y="347472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挖出值钱的那个点</a:t>
            </a:r>
            <a:endParaRPr lang="en-US" sz="12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14400" y="4114800"/>
            <a:ext cx="3017520" cy="1280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通过结构化访谈和场景还原，把专家脑子里「说不清楚但做得出来」的判断标准挖出来。</a:t>
            </a:r>
            <a:endParaRPr lang="en-US" sz="11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553212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5486400"/>
            <a:ext cx="2926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关键产出：核心价值定位 + 隐性判断逻辑显性化</a:t>
            </a:r>
            <a:endParaRPr lang="en-US" sz="1000" i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343400" y="2834640"/>
            <a:ext cx="35204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43400" y="2834640"/>
            <a:ext cx="3520440" cy="10972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17720" y="2926080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搭</a:t>
            </a:r>
            <a:endParaRPr lang="en-US" sz="6000" b="1" dirty="0">
              <a:solidFill>
                <a:srgbClr val="FFFFFF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806440" y="310896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STRUCTURE</a:t>
            </a:r>
            <a:endParaRPr lang="en-US" sz="13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806440" y="347472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搭成可复用的结构</a:t>
            </a:r>
            <a:endParaRPr lang="en-US" sz="12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617720" y="4114800"/>
            <a:ext cx="3017520" cy="1280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把挖出来的判断力，用方法论工具搭成可被他人理解、可被 AI 调用的结构化模块。</a:t>
            </a:r>
            <a:endParaRPr lang="en-US" sz="11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617720" y="553212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54880" y="5486400"/>
            <a:ext cx="2926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关键工具：五层拆装法 / BPDD / 图形语言语法（均已国家版权登记）</a:t>
            </a:r>
            <a:endParaRPr lang="en-US" sz="1000" i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046720" y="2834640"/>
            <a:ext cx="35204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46720" y="2834640"/>
            <a:ext cx="3520440" cy="10972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21040" y="2926080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放</a:t>
            </a:r>
            <a:endParaRPr lang="en-US" sz="6000" b="1" dirty="0">
              <a:solidFill>
                <a:srgbClr val="FFFFFF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509760" y="310896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AMPLIFY</a:t>
            </a:r>
            <a:endParaRPr lang="en-US" sz="13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509760" y="3474720"/>
            <a:ext cx="1920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 AI 持续放大</a:t>
            </a:r>
            <a:endParaRPr lang="en-US" sz="12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21040" y="4114800"/>
            <a:ext cx="3017520" cy="1280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 AI 把结构化的知识模块，放大成内容、产品、服务、培训等多种形态，跨渠道持续输出。</a:t>
            </a:r>
            <a:endParaRPr lang="en-US" sz="11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321040" y="553212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58200" y="5486400"/>
            <a:ext cx="2926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关键形态：内容矩阵 / 数字分身 / 团队 AI 副驾 / 企业知识库</a:t>
            </a:r>
            <a:endParaRPr lang="en-US" sz="1000" i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0080" y="630936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这不是一个理论框架——是创始人用自己 18 年经验亲身验证过的工作方法。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适用场景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APPLICATION SCENARIOS  /  适用场景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两个客户群体</a:t>
            </a:r>
            <a:endParaRPr lang="en-US" sz="2800" dirty="0">
              <a:solidFill>
                <a:srgbClr val="1F1B16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46304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八大典型场景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54406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606040"/>
            <a:ext cx="5440680" cy="54864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6974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B 端 · 企业场景</a:t>
            </a:r>
            <a:endParaRPr lang="en-US" sz="16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68680" y="3383280"/>
            <a:ext cx="54864" cy="50292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38328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商业表达重建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05840" y="365760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客户听不懂你在卖什么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68680" y="4023360"/>
            <a:ext cx="54864" cy="50292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5840" y="402336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销售能力复制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05840" y="429768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团队复制不了老板的销售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68680" y="4663440"/>
            <a:ext cx="54864" cy="50292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466344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落地规划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05840" y="493776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想用 AI 但不知道从哪开始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68680" y="5303520"/>
            <a:ext cx="54864" cy="50292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530352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企业知识沉淀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05840" y="557784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核心人员经验带不走、传不下来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355080" y="2606040"/>
            <a:ext cx="54406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55080" y="2606040"/>
            <a:ext cx="5440680" cy="54864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29400" y="26974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C 端 · 专家场景</a:t>
            </a:r>
            <a:endParaRPr lang="en-US" sz="16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83680" y="338328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20840" y="338328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专业人设搭建</a:t>
            </a:r>
            <a:endParaRPr lang="en-US" sz="130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720840" y="365760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行业里有名但市场看不见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583680" y="402336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20840" y="402336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经验产品化</a:t>
            </a:r>
            <a:endParaRPr lang="en-US" sz="130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720840" y="429768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有判断力但没有可卖的东西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583680" y="466344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720840" y="466344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内容资产矩阵</a:t>
            </a:r>
            <a:endParaRPr lang="en-US" sz="130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720840" y="493776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写不出能持续传播的内容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583680" y="5303520"/>
            <a:ext cx="54864" cy="502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720840" y="530352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数字分身</a:t>
            </a:r>
            <a:endParaRPr lang="en-US" sz="130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720840" y="557784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想被持续看见但分身乏术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所有场景背后，都是同一套方法体系——挖→搭→放。场景不同，工具组合不同，但内核一样。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方法论体系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Franklin Gothic Book" charset="0"/>
                <a:ea typeface="黑体" panose="02010609060101010101" charset="-122"/>
                <a:cs typeface="Calibri" panose="020F0502020204030204" pitchFamily="34" charset="-120"/>
              </a:rPr>
              <a:t>METHODOLOGY ASSETS  /  方法论资产</a:t>
            </a:r>
            <a:endParaRPr lang="en-US" sz="1000" b="1" kern="0" spc="400" dirty="0">
              <a:solidFill>
                <a:srgbClr val="D97706"/>
              </a:solidFill>
              <a:latin typeface="Franklin Gothic Book" charset="0"/>
              <a:ea typeface="黑体" panose="02010609060101010101" charset="-122"/>
              <a:cs typeface="Calibri" panose="020F050202020403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8 项国家版权登记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每一项都是为了解决一个具体的商业问题</a:t>
            </a:r>
            <a:endParaRPr lang="en-US" sz="18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4884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C544A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8 项方法论 · 每一项都来自真实项目验证</a:t>
            </a:r>
            <a:endParaRPr lang="en-US" sz="1200" i="1" dirty="0">
              <a:solidFill>
                <a:srgbClr val="5C544A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69748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69748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80720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构造引擎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2960" y="306324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五层拆装法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2960" y="347472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复杂系统怎么拆？拆成五层，每层独立可调，组合可复用。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429000" y="269748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29000" y="269748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11880" y="280720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科学公理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611880" y="306324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人脑信息认知模型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611880" y="347472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人怎么理解信息？把表达对齐认知，沟通成本立刻下降。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217920" y="269748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0" y="269748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0" y="280720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诊断引擎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400800" y="306324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BPDD 商业诊断模型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00800" y="347472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客户的真问题在哪？四步定位，避免方案做错方向。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006840" y="269748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006840" y="269748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89720" y="280720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视觉引擎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189720" y="306324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图形语言语法 1131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189720" y="347472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品牌视觉怎么既准确又动人？语意 + 修辞双重维度。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40080" y="438912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" y="438912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" y="449884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体验引擎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22960" y="47548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感知路径八步法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22960" y="516636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用户体验 = 最终结果值 − 用户期望值，八步精准管理。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429000" y="438912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429000" y="438912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11880" y="449884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营销引擎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3611880" y="47548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新媒体全景地图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611880" y="516636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内容怎么有人看？匹配力 × 承接力的双引擎模型。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217920" y="438912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217920" y="438912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400800" y="449884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传播引擎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400800" y="47548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关键词穿透法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400800" y="516636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怎么让 AI 时代的内容被搜到？关键词的结构性布局。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9006840" y="4389120"/>
            <a:ext cx="2606040" cy="150876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006840" y="4389120"/>
            <a:ext cx="54864" cy="150876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189720" y="4498848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时代哲学</a:t>
            </a:r>
            <a:endParaRPr lang="en-US" sz="9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9189720" y="475488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人是常量，AI 是变量</a:t>
            </a:r>
            <a:endParaRPr lang="en-US" sz="13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9189720" y="5166360"/>
            <a:ext cx="23774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时代个人价值在哪？人提供判断、AI 提供放大。</a:t>
            </a:r>
            <a:endParaRPr lang="en-US" sz="1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外部商业材料统一标注「基于国家版权中心登记作品，作者李克」——这是法律意义上的资产，不是包装。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sp>
        <p:nvSpPr>
          <p:cNvPr id="52" name="矩形 51"/>
          <p:cNvSpPr/>
          <p:nvPr/>
        </p:nvSpPr>
        <p:spPr>
          <a:xfrm>
            <a:off x="5519420" y="731520"/>
            <a:ext cx="2243455" cy="1417320"/>
          </a:xfrm>
          <a:prstGeom prst="rect">
            <a:avLst/>
          </a:prstGeom>
          <a:solidFill>
            <a:srgbClr val="FAF7F2"/>
          </a:solidFill>
          <a:ln>
            <a:solidFill>
              <a:srgbClr val="FAF7F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核心业务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SIGNATURE SERVICE  /  核心业务详解 · 企业商业表达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企业商业表达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让专家的真本事，被客户听懂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331720"/>
            <a:ext cx="10881360" cy="141732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331720"/>
            <a:ext cx="73152" cy="1417320"/>
          </a:xfrm>
          <a:prstGeom prst="rect">
            <a:avLst/>
          </a:prstGeom>
          <a:solidFill>
            <a:srgbClr val="F4D35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4688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CORE PROPOSITION</a:t>
            </a:r>
            <a:endParaRPr lang="en-US" sz="900" b="1" kern="0" spc="4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2743200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未来企业的能力 = </a:t>
            </a:r>
            <a:r>
              <a:rPr lang="en-US" sz="2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企业/专家的个人能力</a:t>
            </a: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×  </a:t>
            </a:r>
            <a:r>
              <a:rPr lang="en-US" sz="2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放大</a:t>
            </a:r>
            <a:endParaRPr lang="en-US" sz="22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246120"/>
            <a:ext cx="104241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一家企业最值钱的资产，不是产品、不是技术——是老板、核心销售、核心技术专家脑子里的判断力。这些判断力如果只在他们脑子里，公司只能跟着他们一起卖；如果被结构化 + 用 AI 放大，整个公司都能复用、客户都能听懂。</a:t>
            </a:r>
            <a:endParaRPr lang="en-US" sz="1100" i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40080" y="4023360"/>
            <a:ext cx="3520440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080" y="4023360"/>
            <a:ext cx="73152" cy="205740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420624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01</a:t>
            </a:r>
            <a:endParaRPr lang="en-US" sz="1100" b="1" kern="0" spc="2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017520" y="420624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3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SCENE</a:t>
            </a:r>
            <a:endParaRPr lang="en-US" sz="900" b="1" kern="0" spc="3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68680" y="4480560"/>
            <a:ext cx="31089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场景能力</a:t>
            </a:r>
            <a:endParaRPr lang="en-US" sz="1800" b="1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8680" y="4892040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我们能看到客户的处境</a:t>
            </a:r>
            <a:endParaRPr lang="en-US" sz="11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68680" y="525780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当客户说「我们专业很强但客户不下单」——我们一秒看出他卡在哪。不是听话术，是看场景里真正的断点。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343400" y="4023360"/>
            <a:ext cx="3520440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43400" y="4023360"/>
            <a:ext cx="73152" cy="205740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0" y="420624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02</a:t>
            </a:r>
            <a:endParaRPr lang="en-US" sz="1100" b="1" kern="0" spc="2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720840" y="420624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3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STORY</a:t>
            </a:r>
            <a:endParaRPr lang="en-US" sz="900" b="1" kern="0" spc="3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572000" y="4480560"/>
            <a:ext cx="31089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故事能力</a:t>
            </a:r>
            <a:endParaRPr lang="en-US" sz="1800" b="1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572000" y="4892040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我们能讲让客户听懂的故事</a:t>
            </a:r>
            <a:endParaRPr lang="en-US" sz="11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0" y="525780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不讲 AI 技术参数。我们讲他公司里真实发生的故事——让他在故事里看见自己，在共鸣里建立信任。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046720" y="4023360"/>
            <a:ext cx="3520440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046720" y="4023360"/>
            <a:ext cx="73152" cy="205740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75320" y="420624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03</a:t>
            </a:r>
            <a:endParaRPr lang="en-US" sz="1100" b="1" kern="0" spc="2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424160" y="420624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kern="0" spc="3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SOLUTION</a:t>
            </a:r>
            <a:endParaRPr lang="en-US" sz="900" b="1" kern="0" spc="3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275320" y="4480560"/>
            <a:ext cx="31089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方案能力</a:t>
            </a:r>
            <a:endParaRPr lang="en-US" sz="1800" b="1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275320" y="4892040"/>
            <a:ext cx="310896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我们能给可落地的方案</a:t>
            </a:r>
            <a:endParaRPr lang="en-US" sz="11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275320" y="525780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不写漂亮 PPT。我们给一条从「现在」到「结果」的具体路径——让他第二天就能开始走第一步。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B03A2E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你正在读的这份介绍，本身就是这套能力的演示——我们用同样的方法服务你的企业。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业务方法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SIGNATURE SERVICE  /  企业商业表达 · 怎么交付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双视角八层结构 + AI 全链路调用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一套结构 · 两种用法 · 全员可调用</a:t>
            </a:r>
            <a:endParaRPr lang="en-US" sz="14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544A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我们交付的不是一份方案——是一套让企业的专家判断力，可以被全员调用、被 AI 放大、被客户秒懂的服务体系。</a:t>
            </a:r>
            <a:endParaRPr lang="en-US" sz="1100" i="1" dirty="0">
              <a:solidFill>
                <a:srgbClr val="5C544A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606040"/>
            <a:ext cx="544068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2606040"/>
            <a:ext cx="5440680" cy="64008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69748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MAIN STAGE</a:t>
            </a:r>
            <a:endParaRPr lang="en-US" sz="9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8680" y="288036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主场视角  ·  客户来你家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68680" y="329184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544A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官网 / 画册 / 公司介绍 / 销售物料</a:t>
            </a:r>
            <a:endParaRPr lang="en-US" sz="1000" i="1" dirty="0">
              <a:solidFill>
                <a:srgbClr val="5C544A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14400" y="3611880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01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80160" y="3611880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我是谁（一句话定位）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14400" y="3895344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02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80160" y="3895344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谁应该找我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14400" y="4178808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03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280160" y="4178808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我能解决什么问题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14400" y="4462272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04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80160" y="4462272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我的产品体系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14400" y="4745736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05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280160" y="4745736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案例展示（三段式）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914400" y="5029200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06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280160" y="5029200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品牌故事与背书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14400" y="5312664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07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80160" y="5312664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联系入口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14400" y="5596128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08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280160" y="5596128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伴手礼 / 体验设计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263640" y="2606040"/>
            <a:ext cx="544068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263640" y="2606040"/>
            <a:ext cx="5440680" cy="6400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92240" y="269748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AWAY STAGE</a:t>
            </a:r>
            <a:endParaRPr lang="en-US" sz="9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92240" y="288036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客场视角  ·  你去客户家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92240" y="329184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544A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提案 / 投标 / 上门见客户</a:t>
            </a:r>
            <a:endParaRPr lang="en-US" sz="1000" i="1" dirty="0">
              <a:solidFill>
                <a:srgbClr val="5C544A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537960" y="3611880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01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903720" y="3611880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你是谁（客户场景切入）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537960" y="3895344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02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903720" y="3895344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你为什么一直解决不了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537960" y="4178808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03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903720" y="4178808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我是谁（客户视角的一句话）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537960" y="4462272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04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903720" y="4462272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我怎么解决（方案+独特技术）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537960" y="4745736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05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903720" y="4745736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算账（ROI）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537960" y="5029200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06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903720" y="5029200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谁用过我们（案例+势能）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537960" y="5312664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07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6903720" y="5312664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凭什么信我们（背书矩阵）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537960" y="5596128"/>
            <a:ext cx="365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08</a:t>
            </a:r>
            <a:endParaRPr lang="en-US" sz="10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6903720" y="5596128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下一步怎么走（行动入口）</a:t>
            </a:r>
            <a:endParaRPr lang="en-US" sz="11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40080" y="5972810"/>
            <a:ext cx="11064240" cy="4572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822960" y="597281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挖</a:t>
            </a: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共享一套底层资产库   </a:t>
            </a:r>
            <a:r>
              <a:rPr lang="en-US" sz="1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</a:t>
            </a:r>
            <a:r>
              <a:rPr lang="en-US" sz="14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搭</a:t>
            </a: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双视角呈现两类受众   </a:t>
            </a:r>
            <a:r>
              <a:rPr lang="en-US" sz="1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 </a:t>
            </a:r>
            <a:r>
              <a:rPr lang="en-US" sz="14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放</a:t>
            </a: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AI 在所有触点持续放大</a:t>
            </a:r>
            <a:endParaRPr lang="en-US" sz="14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40080" y="6583680"/>
            <a:ext cx="1088136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D97706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已应用：洁禹通项目——主场视角重塑公司商业表达，客场视角支撑方案提报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标准化产品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Franklin Gothic Book" charset="0"/>
                <a:ea typeface="黑体" panose="02010609060101010101" charset="-122"/>
                <a:cs typeface="Calibri" panose="020F0502020204030204" pitchFamily="34" charset="-120"/>
              </a:rPr>
              <a:t>STANDARD PRODUCTS  /  标准化产品</a:t>
            </a:r>
            <a:endParaRPr lang="en-US" sz="1000" b="1" kern="0" spc="400" dirty="0">
              <a:solidFill>
                <a:srgbClr val="D97706"/>
              </a:solidFill>
              <a:latin typeface="Franklin Gothic Book" charset="0"/>
              <a:ea typeface="黑体" panose="02010609060101010101" charset="-122"/>
              <a:cs typeface="Calibri" panose="020F050202020403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四级产品阶梯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先诊断 · 再成交  ·  先看清 · 再放大</a:t>
            </a:r>
            <a:endParaRPr 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779776"/>
            <a:ext cx="2606040" cy="334670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62656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L1</a:t>
            </a:r>
            <a:endParaRPr lang="en-US" sz="12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68680" y="3328416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信任建立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8680" y="4014216"/>
            <a:ext cx="21945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 小时主题分享</a:t>
            </a:r>
            <a:endParaRPr lang="en-US" sz="1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68680" y="4562856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免费</a:t>
            </a:r>
            <a:endParaRPr lang="en-US" sz="16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68680" y="5111496"/>
            <a:ext cx="2194560" cy="8778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校友会 / 商协会 / 企业内部场景，建立认知与筛选客户</a:t>
            </a:r>
            <a:endParaRPr lang="en-US" sz="10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429000" y="2615184"/>
            <a:ext cx="2606040" cy="3511296"/>
          </a:xfrm>
          <a:prstGeom prst="rect">
            <a:avLst/>
          </a:prstGeom>
          <a:solidFill>
            <a:srgbClr val="A93226"/>
          </a:solidFill>
          <a:ln w="12700">
            <a:solidFill>
              <a:srgbClr val="A9322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0" y="2798064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L2</a:t>
            </a:r>
            <a:endParaRPr lang="en-US" sz="12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657600" y="3163824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价值验证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657600" y="3849624"/>
            <a:ext cx="21945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半天 至 2 天定制培训</a:t>
            </a:r>
            <a:endParaRPr lang="en-US" sz="1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657600" y="4398264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 万 – 5 万</a:t>
            </a:r>
            <a:endParaRPr lang="en-US" sz="16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657600" y="4946904"/>
            <a:ext cx="2194560" cy="104241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验证付费意愿与企业落地决心  ·  已应用于洁禹通全员培训</a:t>
            </a:r>
            <a:endParaRPr lang="en-US" sz="10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217920" y="2450592"/>
            <a:ext cx="2606040" cy="3675888"/>
          </a:xfrm>
          <a:prstGeom prst="rect">
            <a:avLst/>
          </a:prstGeom>
          <a:solidFill>
            <a:srgbClr val="922B21"/>
          </a:solidFill>
          <a:ln w="12700">
            <a:solidFill>
              <a:srgbClr val="922B2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46520" y="2633472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L3</a:t>
            </a:r>
            <a:endParaRPr lang="en-US" sz="12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446520" y="2999232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诊断输出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446520" y="3685032"/>
            <a:ext cx="21945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1–2 周专家 AI 诊断报告</a:t>
            </a:r>
            <a:endParaRPr lang="en-US" sz="1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446520" y="4233672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 万 – 3 万</a:t>
            </a:r>
            <a:endParaRPr lang="en-US" sz="16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446520" y="4782312"/>
            <a:ext cx="2194560" cy="12070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落地七步框架 + 业务场景方案 + 工具选型</a:t>
            </a:r>
            <a:endParaRPr lang="en-US" sz="10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006840" y="2286000"/>
            <a:ext cx="2606040" cy="3840480"/>
          </a:xfrm>
          <a:prstGeom prst="rect">
            <a:avLst/>
          </a:prstGeom>
          <a:solidFill>
            <a:srgbClr val="641E16"/>
          </a:solidFill>
          <a:ln w="12700">
            <a:solidFill>
              <a:srgbClr val="641E1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235440" y="2468880"/>
            <a:ext cx="914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L4</a:t>
            </a:r>
            <a:endParaRPr lang="en-US" sz="12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235440" y="28346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深度陪跑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235440" y="3520440"/>
            <a:ext cx="21945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季度 / 年度业务陪跑</a:t>
            </a:r>
            <a:endParaRPr lang="en-US" sz="1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235440" y="406908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10 万 – 30 万 / 年</a:t>
            </a:r>
            <a:endParaRPr lang="en-US" sz="16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235440" y="4617720"/>
            <a:ext cx="2194560" cy="1371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商业表达重建 · AI 工具落地 · 企业知识资产化全程协同</a:t>
            </a:r>
            <a:endParaRPr lang="en-US" sz="10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入口越轻 · 门槛越低  →  越往后越重 · 但每一步都验证后再走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四 层 · 定制化方案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CUSTOMIZED SOLUTIONS  /  定制化方案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三个定制方向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为有更深需求的客户量身打造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286000"/>
            <a:ext cx="3520440" cy="38862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286000"/>
            <a:ext cx="3520440" cy="9144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2316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ENTERPRISE KNOWLEDGE BASE</a:t>
            </a:r>
            <a:endParaRPr lang="en-US" sz="9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68680" y="269748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企业级专家知识库定制</a:t>
            </a:r>
            <a:endParaRPr lang="en-US" sz="16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8680" y="338328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适用客户</a:t>
            </a:r>
            <a:endParaRPr lang="en-US" sz="10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68680" y="3657600"/>
            <a:ext cx="32004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判断依赖型业务（咨询/法律/医疗/工程/技术服务）+ 3 年以上真实数据沉淀 + 有限客户问题集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68680" y="452628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核心交付</a:t>
            </a:r>
            <a:endParaRPr lang="en-US" sz="10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68680" y="4800600"/>
            <a:ext cx="3200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企业专属知识图谱  ·  内部 AI 问答系统  ·  团队调用接口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68680" y="5349240"/>
            <a:ext cx="54864" cy="6400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534924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b="1" i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让公司的核心判断力沉淀为组织资产，不随核心员工离职流失</a:t>
            </a:r>
            <a:endParaRPr lang="en-US" sz="1050" b="1" i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343400" y="2286000"/>
            <a:ext cx="3520440" cy="38862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3400" y="2286000"/>
            <a:ext cx="3520440" cy="9144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0" y="242316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TEAM AI COPILOT</a:t>
            </a:r>
            <a:endParaRPr lang="en-US" sz="9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0" y="269748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团队 AI 副驾搭建</a:t>
            </a:r>
            <a:endParaRPr lang="en-US" sz="16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72000" y="338328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适用客户</a:t>
            </a:r>
            <a:endParaRPr lang="en-US" sz="10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72000" y="3657600"/>
            <a:ext cx="32004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销售复制困难的中小企业 / 团队需要老板级判断的场景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572000" y="452628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核心交付</a:t>
            </a:r>
            <a:endParaRPr lang="en-US" sz="10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572000" y="4800600"/>
            <a:ext cx="3200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销售判断手册  ·  团队 AI 副驾系统  ·  调用规范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572000" y="5349240"/>
            <a:ext cx="54864" cy="6400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09160" y="534924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b="1" i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让老板的隐性判断力，变成团队成员 24 小时可调用的决策参考</a:t>
            </a:r>
            <a:endParaRPr lang="en-US" sz="1050" b="1" i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046720" y="2286000"/>
            <a:ext cx="3520440" cy="38862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046720" y="2286000"/>
            <a:ext cx="3520440" cy="91440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75320" y="242316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PERSONAL AI AVATAR</a:t>
            </a:r>
            <a:endParaRPr lang="en-US" sz="900" b="1" kern="0" spc="3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275320" y="2697480"/>
            <a:ext cx="3200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个人数字分身全案</a:t>
            </a:r>
            <a:endParaRPr lang="en-US" sz="16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275320" y="338328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适用客户</a:t>
            </a:r>
            <a:endParaRPr lang="en-US" sz="10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275320" y="3657600"/>
            <a:ext cx="32004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行业内已有积累但市场显示度不够的独立专家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275320" y="4526280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核心交付</a:t>
            </a:r>
            <a:endParaRPr lang="en-US" sz="1000" b="1" kern="0" spc="200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275320" y="4800600"/>
            <a:ext cx="32004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方法论提炼  ·  内容资产库  ·  AI 数字分身  ·  多平台分发系统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275320" y="5349240"/>
            <a:ext cx="54864" cy="6400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412480" y="5349240"/>
            <a:ext cx="310896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050" b="1" i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让你的专业判断在你不在场时也持续被看见、被信任、被找到</a:t>
            </a:r>
            <a:endParaRPr lang="en-US" sz="1050" b="1" i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定制化方案不是从零开始——是基于挖→搭→放的方法体系，针对客户具体场景的深度组合。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五 层 · 案例一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MiSans" panose="00000500000000000000" charset="-122"/>
                <a:ea typeface="MiSans" panose="00000500000000000000" charset="-122"/>
                <a:cs typeface="Calibri" panose="020F0502020204030204" pitchFamily="34" charset="-120"/>
              </a:rPr>
              <a:t>CASE STUDY 01  /  企业级落地案例</a:t>
            </a:r>
            <a:endParaRPr lang="en-US" sz="1000" b="1" kern="0" spc="400" dirty="0">
              <a:solidFill>
                <a:srgbClr val="D97706"/>
              </a:solidFill>
              <a:latin typeface="MiSans" panose="00000500000000000000" charset="-122"/>
              <a:ea typeface="MiSans" panose="00000500000000000000" charset="-122"/>
              <a:cs typeface="Calibri" panose="020F050202020403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北京某环保科技公司</a:t>
            </a:r>
            <a:endParaRPr lang="en-US" sz="3000" b="1" dirty="0">
              <a:solidFill>
                <a:srgbClr val="1F1B16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企业</a:t>
            </a:r>
            <a:r>
              <a:rPr 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能效服务领域  ·  从商业表达到 AI 落地的完整闭环</a:t>
            </a:r>
            <a:endParaRPr lang="en-US" sz="1400" dirty="0">
              <a:solidFill>
                <a:srgbClr val="B03A2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>
            <p:custDataLst>
              <p:tags r:id="rId1"/>
            </p:custDataLst>
          </p:nvPr>
        </p:nvSpPr>
        <p:spPr>
          <a:xfrm>
            <a:off x="640080" y="2286000"/>
            <a:ext cx="3520440" cy="3205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>
            <p:custDataLst>
              <p:tags r:id="rId2"/>
            </p:custDataLst>
          </p:nvPr>
        </p:nvSpPr>
        <p:spPr>
          <a:xfrm>
            <a:off x="640080" y="2286000"/>
            <a:ext cx="3520440" cy="64008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>
            <p:custDataLst>
              <p:tags r:id="rId3"/>
            </p:custDataLst>
          </p:nvPr>
        </p:nvSpPr>
        <p:spPr>
          <a:xfrm>
            <a:off x="914400" y="23774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01</a:t>
            </a:r>
            <a:endParaRPr lang="en-US" sz="22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1" name="Text 9"/>
          <p:cNvSpPr/>
          <p:nvPr>
            <p:custDataLst>
              <p:tags r:id="rId4"/>
            </p:custDataLst>
          </p:nvPr>
        </p:nvSpPr>
        <p:spPr>
          <a:xfrm>
            <a:off x="1341120" y="23774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客户的问题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2" name="Text 10"/>
          <p:cNvSpPr/>
          <p:nvPr>
            <p:custDataLst>
              <p:tags r:id="rId5"/>
            </p:custDataLst>
          </p:nvPr>
        </p:nvSpPr>
        <p:spPr>
          <a:xfrm>
            <a:off x="914400" y="3154680"/>
            <a:ext cx="3108960" cy="2651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公司有领先的技术能力与真实客户案例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面对医院、设计院、采购方时——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技术参数客户听不懂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简单话术又显得没壁垒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新客户开拓困难，全靠核心人员的人脉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（具体客户原话待团队补充）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3" name="Shape 11"/>
          <p:cNvSpPr/>
          <p:nvPr>
            <p:custDataLst>
              <p:tags r:id="rId6"/>
            </p:custDataLst>
          </p:nvPr>
        </p:nvSpPr>
        <p:spPr>
          <a:xfrm>
            <a:off x="4343400" y="2286000"/>
            <a:ext cx="3520440" cy="3205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4" name="Shape 12"/>
          <p:cNvSpPr/>
          <p:nvPr>
            <p:custDataLst>
              <p:tags r:id="rId7"/>
            </p:custDataLst>
          </p:nvPr>
        </p:nvSpPr>
        <p:spPr>
          <a:xfrm>
            <a:off x="4343400" y="2286000"/>
            <a:ext cx="3520440" cy="6400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5" name="Text 13"/>
          <p:cNvSpPr/>
          <p:nvPr>
            <p:custDataLst>
              <p:tags r:id="rId8"/>
            </p:custDataLst>
          </p:nvPr>
        </p:nvSpPr>
        <p:spPr>
          <a:xfrm>
            <a:off x="4617720" y="23774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02</a:t>
            </a:r>
            <a:endParaRPr lang="en-US" sz="22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6" name="Text 14"/>
          <p:cNvSpPr/>
          <p:nvPr>
            <p:custDataLst>
              <p:tags r:id="rId9"/>
            </p:custDataLst>
          </p:nvPr>
        </p:nvSpPr>
        <p:spPr>
          <a:xfrm>
            <a:off x="5044440" y="23774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我们做了什么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7" name="Text 15"/>
          <p:cNvSpPr/>
          <p:nvPr>
            <p:custDataLst>
              <p:tags r:id="rId10"/>
            </p:custDataLst>
          </p:nvPr>
        </p:nvSpPr>
        <p:spPr>
          <a:xfrm>
            <a:off x="4617720" y="3154680"/>
            <a:ext cx="3108960" cy="2651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挖 · 双视角商业表达诊断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主场视角 + 客场视角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搭 · 医院能效场景化解决方案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内容资产矩阵 · 网站重构规划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放 · 全员 AI 培训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+ 企业级 AI 应用规划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8" name="Shape 16"/>
          <p:cNvSpPr/>
          <p:nvPr>
            <p:custDataLst>
              <p:tags r:id="rId11"/>
            </p:custDataLst>
          </p:nvPr>
        </p:nvSpPr>
        <p:spPr>
          <a:xfrm>
            <a:off x="8046720" y="2286000"/>
            <a:ext cx="3520440" cy="3205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9" name="Shape 17"/>
          <p:cNvSpPr/>
          <p:nvPr>
            <p:custDataLst>
              <p:tags r:id="rId12"/>
            </p:custDataLst>
          </p:nvPr>
        </p:nvSpPr>
        <p:spPr>
          <a:xfrm>
            <a:off x="8046720" y="2286000"/>
            <a:ext cx="3520440" cy="64008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>
            <p:custDataLst>
              <p:tags r:id="rId13"/>
            </p:custDataLst>
          </p:nvPr>
        </p:nvSpPr>
        <p:spPr>
          <a:xfrm>
            <a:off x="8321040" y="23774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03</a:t>
            </a:r>
            <a:endParaRPr lang="en-US" sz="22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1" name="Text 19"/>
          <p:cNvSpPr/>
          <p:nvPr>
            <p:custDataLst>
              <p:tags r:id="rId14"/>
            </p:custDataLst>
          </p:nvPr>
        </p:nvSpPr>
        <p:spPr>
          <a:xfrm>
            <a:off x="8747760" y="23774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客户得到了什么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2" name="Text 20"/>
          <p:cNvSpPr/>
          <p:nvPr>
            <p:custDataLst>
              <p:tags r:id="rId15"/>
            </p:custDataLst>
          </p:nvPr>
        </p:nvSpPr>
        <p:spPr>
          <a:xfrm>
            <a:off x="8321040" y="3154680"/>
            <a:ext cx="3108960" cy="2651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已完成核心交付物若干项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客户决策层对方法体系高度认可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项目成为创新公式 0 号案例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正在推进第二阶段陪跑合作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（具体可量化结果待结案后补充）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40080" y="5720080"/>
            <a:ext cx="10881360" cy="41148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5720080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4D35E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创新公式 0 号案例：创始人亲自从「挖」到「放」走完全流程的完整闭环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五 层 · 案例二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CASE STUDY 02  /  个人专家落地案例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陪跑</a:t>
            </a:r>
            <a:r>
              <a:rPr lang="zh-CN" altLang="en-US" sz="3000" b="1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中年专家</a:t>
            </a:r>
            <a:r>
              <a:rPr lang="en-US" sz="3000" b="1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转型项目</a:t>
            </a:r>
            <a:endParaRPr lang="en-US" sz="3000" b="1" dirty="0">
              <a:solidFill>
                <a:srgbClr val="1F1B16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传统设计师 → AI 产品经理  ·  程沉淀为标准方法</a:t>
            </a:r>
            <a:endParaRPr lang="en-US" sz="1400" dirty="0">
              <a:solidFill>
                <a:srgbClr val="B03A2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>
            <p:custDataLst>
              <p:tags r:id="rId1"/>
            </p:custDataLst>
          </p:nvPr>
        </p:nvSpPr>
        <p:spPr>
          <a:xfrm>
            <a:off x="640080" y="2286000"/>
            <a:ext cx="3520440" cy="345821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>
            <p:custDataLst>
              <p:tags r:id="rId2"/>
            </p:custDataLst>
          </p:nvPr>
        </p:nvSpPr>
        <p:spPr>
          <a:xfrm>
            <a:off x="640080" y="2286000"/>
            <a:ext cx="3520440" cy="64008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10" name="Text 8"/>
          <p:cNvSpPr/>
          <p:nvPr>
            <p:custDataLst>
              <p:tags r:id="rId3"/>
            </p:custDataLst>
          </p:nvPr>
        </p:nvSpPr>
        <p:spPr>
          <a:xfrm>
            <a:off x="914400" y="23774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01</a:t>
            </a:r>
            <a:endParaRPr lang="en-US" sz="2200" dirty="0"/>
          </a:p>
        </p:txBody>
      </p:sp>
      <p:sp>
        <p:nvSpPr>
          <p:cNvPr id="11" name="Text 9"/>
          <p:cNvSpPr/>
          <p:nvPr>
            <p:custDataLst>
              <p:tags r:id="rId4"/>
            </p:custDataLst>
          </p:nvPr>
        </p:nvSpPr>
        <p:spPr>
          <a:xfrm>
            <a:off x="1645920" y="23774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客户的问题</a:t>
            </a:r>
            <a:endParaRPr lang="en-US" sz="1400" b="1" dirty="0">
              <a:solidFill>
                <a:srgbClr val="FFFFFF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2" name="Text 10"/>
          <p:cNvSpPr/>
          <p:nvPr>
            <p:custDataLst>
              <p:tags r:id="rId5"/>
            </p:custDataLst>
          </p:nvPr>
        </p:nvSpPr>
        <p:spPr>
          <a:xfrm>
            <a:off x="914400" y="3154680"/>
            <a:ext cx="3108960" cy="2651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一位画了二十年图的设计师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AI 出来三个月后，问了一句话：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「我还有没有价值？」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他不是个例——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整个传统设计 / 创意行业的集体困境：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经验积累深厚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市场只看到「被 AI 替代」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</p:txBody>
      </p:sp>
      <p:sp>
        <p:nvSpPr>
          <p:cNvPr id="13" name="Shape 11"/>
          <p:cNvSpPr/>
          <p:nvPr>
            <p:custDataLst>
              <p:tags r:id="rId6"/>
            </p:custDataLst>
          </p:nvPr>
        </p:nvSpPr>
        <p:spPr>
          <a:xfrm>
            <a:off x="4343400" y="2286000"/>
            <a:ext cx="3520440" cy="345821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4" name="Shape 12"/>
          <p:cNvSpPr/>
          <p:nvPr>
            <p:custDataLst>
              <p:tags r:id="rId7"/>
            </p:custDataLst>
          </p:nvPr>
        </p:nvSpPr>
        <p:spPr>
          <a:xfrm>
            <a:off x="4343400" y="2286000"/>
            <a:ext cx="3520440" cy="6400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5" name="Text 13"/>
          <p:cNvSpPr/>
          <p:nvPr>
            <p:custDataLst>
              <p:tags r:id="rId8"/>
            </p:custDataLst>
          </p:nvPr>
        </p:nvSpPr>
        <p:spPr>
          <a:xfrm>
            <a:off x="4617720" y="23774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2200" dirty="0"/>
          </a:p>
        </p:txBody>
      </p:sp>
      <p:sp>
        <p:nvSpPr>
          <p:cNvPr id="16" name="Text 14"/>
          <p:cNvSpPr/>
          <p:nvPr>
            <p:custDataLst>
              <p:tags r:id="rId9"/>
            </p:custDataLst>
          </p:nvPr>
        </p:nvSpPr>
        <p:spPr>
          <a:xfrm>
            <a:off x="5349240" y="23774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我们做了什么</a:t>
            </a:r>
            <a:endParaRPr lang="en-US" sz="1400" b="1" dirty="0">
              <a:solidFill>
                <a:srgbClr val="FFFFFF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17" name="Text 15"/>
          <p:cNvSpPr/>
          <p:nvPr>
            <p:custDataLst>
              <p:tags r:id="rId10"/>
            </p:custDataLst>
          </p:nvPr>
        </p:nvSpPr>
        <p:spPr>
          <a:xfrm>
            <a:off x="4617720" y="3154680"/>
            <a:ext cx="3108960" cy="2651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挖 · 用结构化访谈把 20 年设计经验里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    的「判断力时刻」提炼出来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搭 · 用五层拆装法把经验拆成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    可被 AI 调用的判断模块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放 · 基于 AI 能力规划新产品形态——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    从设计师转型为「设计判断力 × AI」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    的产品经理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</p:txBody>
      </p:sp>
      <p:sp>
        <p:nvSpPr>
          <p:cNvPr id="18" name="Shape 16"/>
          <p:cNvSpPr/>
          <p:nvPr>
            <p:custDataLst>
              <p:tags r:id="rId11"/>
            </p:custDataLst>
          </p:nvPr>
        </p:nvSpPr>
        <p:spPr>
          <a:xfrm>
            <a:off x="8046720" y="2286000"/>
            <a:ext cx="3520440" cy="345821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9" name="Shape 17"/>
          <p:cNvSpPr/>
          <p:nvPr>
            <p:custDataLst>
              <p:tags r:id="rId12"/>
            </p:custDataLst>
          </p:nvPr>
        </p:nvSpPr>
        <p:spPr>
          <a:xfrm>
            <a:off x="8046720" y="2286000"/>
            <a:ext cx="3520440" cy="64008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>
            <p:custDataLst>
              <p:tags r:id="rId13"/>
            </p:custDataLst>
          </p:nvPr>
        </p:nvSpPr>
        <p:spPr>
          <a:xfrm>
            <a:off x="8321040" y="237744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03</a:t>
            </a:r>
            <a:endParaRPr lang="en-US" sz="2200" dirty="0"/>
          </a:p>
        </p:txBody>
      </p:sp>
      <p:sp>
        <p:nvSpPr>
          <p:cNvPr id="21" name="Text 19"/>
          <p:cNvSpPr/>
          <p:nvPr>
            <p:custDataLst>
              <p:tags r:id="rId14"/>
            </p:custDataLst>
          </p:nvPr>
        </p:nvSpPr>
        <p:spPr>
          <a:xfrm>
            <a:off x="9052560" y="237744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客户得到了什么</a:t>
            </a:r>
            <a:endParaRPr lang="en-US" sz="1400" b="1" dirty="0">
              <a:solidFill>
                <a:srgbClr val="FFFFFF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22" name="Text 20"/>
          <p:cNvSpPr/>
          <p:nvPr>
            <p:custDataLst>
              <p:tags r:id="rId15"/>
            </p:custDataLst>
          </p:nvPr>
        </p:nvSpPr>
        <p:spPr>
          <a:xfrm>
            <a:off x="8321040" y="3154680"/>
            <a:ext cx="3108960" cy="2651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三个月内完成职业身份重塑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转型为 AI 产品经理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找到新的市场定位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整个项目沉淀为课程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形成可复用方法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已成为创新公式标准服务路径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40080" y="5974080"/>
            <a:ext cx="10881360" cy="41148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5974080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4D35E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这个案例后来变成创新公式的标准路径——所有「经验型专家」都可以走这条路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269a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6117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五 层 · 案例</a:t>
            </a:r>
            <a:r>
              <a:rPr lang="zh-CN" alt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三</a:t>
            </a:r>
            <a:endParaRPr lang="zh-CN" altLang="en-US" sz="900" b="1" dirty="0">
              <a:solidFill>
                <a:srgbClr val="F4D35E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CASE STUDY 02  /  个人专家落地案例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3000" b="1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专家数字分身</a:t>
            </a:r>
            <a:r>
              <a:rPr lang="zh-CN" altLang="en-US" sz="3000" b="1" dirty="0">
                <a:solidFill>
                  <a:srgbClr val="1F1B16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系统</a:t>
            </a:r>
            <a:endParaRPr lang="zh-CN" altLang="en-US" sz="3000" b="1" dirty="0">
              <a:solidFill>
                <a:srgbClr val="1F1B16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创始人即产品</a:t>
            </a:r>
            <a:r>
              <a:rPr lang="en-US" altLang="zh-CN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·</a:t>
            </a:r>
            <a:r>
              <a:rPr lang="zh-CN" alt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商用</a:t>
            </a:r>
            <a:r>
              <a:rPr lang="zh-CN" alt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的专家</a:t>
            </a:r>
            <a:r>
              <a:rPr lang="zh-CN" alt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商业决策系统</a:t>
            </a:r>
            <a:r>
              <a:rPr lang="zh-CN" altLang="en-US" sz="1400" dirty="0">
                <a:solidFill>
                  <a:srgbClr val="B03A2E"/>
                </a:solidFill>
                <a:latin typeface="汉仪细等线简" panose="00020600040101010101" charset="-122"/>
                <a:ea typeface="汉仪细等线简" panose="00020600040101010101" charset="-122"/>
                <a:cs typeface="宋体" panose="02010600030101010101" pitchFamily="34" charset="-120"/>
              </a:rPr>
              <a:t>第一个被验证的载体</a:t>
            </a:r>
            <a:endParaRPr lang="zh-CN" altLang="en-US" sz="1400" dirty="0">
              <a:solidFill>
                <a:srgbClr val="B03A2E"/>
              </a:solidFill>
              <a:latin typeface="汉仪细等线简" panose="00020600040101010101" charset="-122"/>
              <a:ea typeface="汉仪细等线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sp>
        <p:nvSpPr>
          <p:cNvPr id="30" name="Shape 21"/>
          <p:cNvSpPr/>
          <p:nvPr/>
        </p:nvSpPr>
        <p:spPr>
          <a:xfrm>
            <a:off x="640080" y="5974080"/>
            <a:ext cx="10881360" cy="41148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31" name="Text 22"/>
          <p:cNvSpPr/>
          <p:nvPr/>
        </p:nvSpPr>
        <p:spPr>
          <a:xfrm>
            <a:off x="822960" y="5974080"/>
            <a:ext cx="105156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4D35E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数字分身的核心不是「像你」——而是把你最值钱的判断力，变成 7×24 小时可交付的商业资产</a:t>
            </a:r>
            <a:endParaRPr lang="en-US" sz="1200" i="1" dirty="0">
              <a:solidFill>
                <a:srgbClr val="F4D35E"/>
              </a:solidFill>
              <a:latin typeface="等线" panose="02010600030101010101" pitchFamily="34" charset="-122"/>
              <a:ea typeface="等线" panose="02010600030101010101" pitchFamily="34" charset="-122"/>
              <a:cs typeface="等线" panose="02010600030101010101" pitchFamily="34" charset="-120"/>
            </a:endParaRPr>
          </a:p>
        </p:txBody>
      </p:sp>
      <p:sp>
        <p:nvSpPr>
          <p:cNvPr id="32" name="Shape 11"/>
          <p:cNvSpPr/>
          <p:nvPr>
            <p:custDataLst>
              <p:tags r:id="rId2"/>
            </p:custDataLst>
          </p:nvPr>
        </p:nvSpPr>
        <p:spPr>
          <a:xfrm>
            <a:off x="640080" y="2011680"/>
            <a:ext cx="5089525" cy="143002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33" name="Shape 12"/>
          <p:cNvSpPr/>
          <p:nvPr>
            <p:custDataLst>
              <p:tags r:id="rId3"/>
            </p:custDataLst>
          </p:nvPr>
        </p:nvSpPr>
        <p:spPr>
          <a:xfrm>
            <a:off x="640080" y="2011680"/>
            <a:ext cx="5102225" cy="409575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4" name="Text 13"/>
          <p:cNvSpPr/>
          <p:nvPr>
            <p:custDataLst>
              <p:tags r:id="rId4"/>
            </p:custDataLst>
          </p:nvPr>
        </p:nvSpPr>
        <p:spPr>
          <a:xfrm>
            <a:off x="914400" y="1981200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2200" dirty="0"/>
          </a:p>
        </p:txBody>
      </p:sp>
      <p:sp>
        <p:nvSpPr>
          <p:cNvPr id="35" name="Text 14"/>
          <p:cNvSpPr/>
          <p:nvPr>
            <p:custDataLst>
              <p:tags r:id="rId5"/>
            </p:custDataLst>
          </p:nvPr>
        </p:nvSpPr>
        <p:spPr>
          <a:xfrm>
            <a:off x="1645920" y="198120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我们做了什么</a:t>
            </a:r>
            <a:endParaRPr lang="en-US" sz="1400" b="1" dirty="0">
              <a:solidFill>
                <a:srgbClr val="FFFFFF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36" name="Text 15"/>
          <p:cNvSpPr/>
          <p:nvPr>
            <p:custDataLst>
              <p:tags r:id="rId6"/>
            </p:custDataLst>
          </p:nvPr>
        </p:nvSpPr>
        <p:spPr>
          <a:xfrm>
            <a:off x="716915" y="2583815"/>
            <a:ext cx="5348605" cy="65468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挖 · 用结构化访谈把 20 年设计经验里 的「判断力时刻」提炼出来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搭 · 用五层拆装法把经验拆成</a:t>
            </a:r>
            <a:r>
              <a:rPr lang="zh-CN" altLang="en-US" sz="1100" dirty="0">
                <a:latin typeface="汉仪细等线简" panose="00020600040101010101" charset="-122"/>
                <a:ea typeface="汉仪细等线简" panose="00020600040101010101" charset="-122"/>
              </a:rPr>
              <a:t>，</a:t>
            </a: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可被 AI 调用的判断模块</a:t>
            </a:r>
            <a:endParaRPr lang="en-US" sz="1100" dirty="0">
              <a:latin typeface="汉仪细等线简" panose="00020600040101010101" charset="-122"/>
              <a:ea typeface="汉仪细等线简" panose="00020600040101010101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放 · 基于 AI 能力规划新产品形态</a:t>
            </a: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，</a:t>
            </a:r>
            <a:r>
              <a:rPr 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转型为设计判断力 × AI的AI</a:t>
            </a: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应用</a:t>
            </a: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架构师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</p:txBody>
      </p:sp>
      <p:sp>
        <p:nvSpPr>
          <p:cNvPr id="42" name="Shape 11"/>
          <p:cNvSpPr/>
          <p:nvPr>
            <p:custDataLst>
              <p:tags r:id="rId7"/>
            </p:custDataLst>
          </p:nvPr>
        </p:nvSpPr>
        <p:spPr>
          <a:xfrm>
            <a:off x="640080" y="3594735"/>
            <a:ext cx="5089525" cy="222631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43" name="Shape 12"/>
          <p:cNvSpPr/>
          <p:nvPr>
            <p:custDataLst>
              <p:tags r:id="rId8"/>
            </p:custDataLst>
          </p:nvPr>
        </p:nvSpPr>
        <p:spPr>
          <a:xfrm>
            <a:off x="640080" y="3587115"/>
            <a:ext cx="5102225" cy="409575"/>
          </a:xfrm>
          <a:prstGeom prst="rect">
            <a:avLst/>
          </a:prstGeom>
          <a:solidFill>
            <a:srgbClr val="D97706"/>
          </a:solidFill>
          <a:ln w="12700">
            <a:noFill/>
            <a:prstDash val="solid"/>
          </a:ln>
        </p:spPr>
      </p:sp>
      <p:sp>
        <p:nvSpPr>
          <p:cNvPr id="44" name="Text 13"/>
          <p:cNvSpPr/>
          <p:nvPr>
            <p:custDataLst>
              <p:tags r:id="rId9"/>
            </p:custDataLst>
          </p:nvPr>
        </p:nvSpPr>
        <p:spPr>
          <a:xfrm>
            <a:off x="914400" y="3564255"/>
            <a:ext cx="7315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4D35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2200" dirty="0"/>
          </a:p>
        </p:txBody>
      </p:sp>
      <p:sp>
        <p:nvSpPr>
          <p:cNvPr id="45" name="Text 14"/>
          <p:cNvSpPr/>
          <p:nvPr>
            <p:custDataLst>
              <p:tags r:id="rId10"/>
            </p:custDataLst>
          </p:nvPr>
        </p:nvSpPr>
        <p:spPr>
          <a:xfrm>
            <a:off x="1645920" y="3564255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400" b="1" dirty="0">
                <a:solidFill>
                  <a:srgbClr val="FFFFFF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商业价值在哪里</a:t>
            </a:r>
            <a:endParaRPr lang="zh-CN" altLang="en-US" sz="1400" b="1" dirty="0">
              <a:solidFill>
                <a:srgbClr val="FFFFFF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46" name="Text 15"/>
          <p:cNvSpPr/>
          <p:nvPr>
            <p:custDataLst>
              <p:tags r:id="rId11"/>
            </p:custDataLst>
          </p:nvPr>
        </p:nvSpPr>
        <p:spPr>
          <a:xfrm>
            <a:off x="716915" y="4085590"/>
            <a:ext cx="5052695" cy="171513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lstStyle/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自媒体内容——选题、成稿、配图,整条线跑起来,批量自动化生产;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辅助决策——帮我科学地做判断,还碰出了新的商业机会;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复杂项目——快速搭建业务模型、做精准的数据字段匹配;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经验沉淀——把多年项目经验提炼成通用工具,攒下了大量</a:t>
            </a:r>
            <a:r>
              <a:rPr lang="en-US" altLang="zh-CN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AI</a:t>
            </a: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数字资产;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效率跃升——一个人干出一支队伍的活,生产效率大幅提升,时间成本大幅压缩;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快速学习——快速吸收别人的项目经验,打造自己的商业闭环能力。</a:t>
            </a:r>
            <a:endParaRPr lang="en-US" altLang="zh-CN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zh-CN" altLang="en-US" sz="1100" dirty="0">
                <a:solidFill>
                  <a:srgbClr val="1F1B16"/>
                </a:solidFill>
                <a:latin typeface="汉仪细等线简" panose="00020600040101010101" charset="-122"/>
                <a:ea typeface="汉仪细等线简" panose="00020600040101010101" charset="-122"/>
                <a:cs typeface="等线" panose="02010600030101010101" pitchFamily="34" charset="-120"/>
              </a:rPr>
              <a:t>说到底:它把我脑子里、只有我会的本事,变成了能复制、能放大、能交付的系统。</a:t>
            </a:r>
            <a:endParaRPr lang="zh-CN" altLang="en-US" sz="1100" dirty="0">
              <a:solidFill>
                <a:srgbClr val="1F1B16"/>
              </a:solidFill>
              <a:latin typeface="汉仪细等线简" panose="00020600040101010101" charset="-122"/>
              <a:ea typeface="汉仪细等线简" panose="00020600040101010101" charset="-122"/>
              <a:cs typeface="等线" panose="02010600030101010101" pitchFamily="34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AF7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六 层 · 创始人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FOUNDER  /  创始人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李克（Like）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验证型思考者 · 创新公式科技创始人 / 首席方法师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148840"/>
            <a:ext cx="4114800" cy="393192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194560"/>
            <a:ext cx="9144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「</a:t>
            </a:r>
            <a:endParaRPr lang="en-US" sz="60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3017520"/>
            <a:ext cx="37490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我</a:t>
            </a:r>
            <a:r>
              <a:rPr lang="zh-CN" alt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们</a:t>
            </a: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做</a:t>
            </a:r>
            <a:r>
              <a:rPr lang="en-US" sz="2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</a:t>
            </a:r>
            <a:endParaRPr lang="en-US" sz="2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2960" y="3520440"/>
            <a:ext cx="37490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不是从工具出发</a:t>
            </a:r>
            <a:endParaRPr lang="en-US" sz="22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22960" y="4434840"/>
            <a:ext cx="3749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是从业务、结构、表达、</a:t>
            </a:r>
            <a:endParaRPr lang="en-US" sz="12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2960" y="4800600"/>
            <a:ext cx="3749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组织协同这些底层问题出发，</a:t>
            </a:r>
            <a:endParaRPr lang="en-US" sz="12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22960" y="5166360"/>
            <a:ext cx="3749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再思考 AI 应该放在哪里。</a:t>
            </a:r>
            <a:endParaRPr lang="en-US" sz="12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2960" y="5669280"/>
            <a:ext cx="37490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—— 李</a:t>
            </a:r>
            <a:r>
              <a:rPr lang="zh-CN" altLang="en-US" sz="1100" i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克</a:t>
            </a:r>
            <a:r>
              <a:rPr lang="en-US" sz="1100" i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/ Like</a:t>
            </a:r>
            <a:endParaRPr lang="en-US" sz="1100" i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166360" y="2240280"/>
            <a:ext cx="457200" cy="457200"/>
          </a:xfrm>
          <a:prstGeom prst="ellipse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166360" y="224028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①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760720" y="2194560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设计起步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760720" y="2532888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产品设计专业出身，第一份工作即被要求「能写代码就不用图形」——逼出对结构骨架的底层理解。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166360" y="3008376"/>
            <a:ext cx="457200" cy="457200"/>
          </a:xfrm>
          <a:prstGeom prst="ellipse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166360" y="3008376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②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760720" y="2962656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4A 创意总监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760720" y="3300984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在创意公司做到创意总监。「为了不加班」逼自己研究客户语言，形成早期商业表达方法论。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166360" y="3776472"/>
            <a:ext cx="457200" cy="457200"/>
          </a:xfrm>
          <a:prstGeom prst="ellipse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66360" y="3776472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③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760720" y="3730752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互联网整合营销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760720" y="4069080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全程经历 Web2.0 / 移动互联网 / 智能硬件 / 抖音内容萃取 / 数字化中台。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166360" y="4544568"/>
            <a:ext cx="457200" cy="457200"/>
          </a:xfrm>
          <a:prstGeom prst="ellipse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66360" y="4544568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④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760720" y="4498848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京东大平台架构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760720" y="4837430"/>
            <a:ext cx="575056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京东物流体系高级</a:t>
            </a:r>
            <a:r>
              <a:rPr lang="zh-CN" alt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产品</a:t>
            </a: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设计</a:t>
            </a:r>
            <a:r>
              <a:rPr lang="zh-CN" alt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专家</a:t>
            </a: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，主导</a:t>
            </a:r>
            <a:r>
              <a:rPr lang="zh-CN" alt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京东</a:t>
            </a: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集团级</a:t>
            </a:r>
            <a:r>
              <a:rPr lang="zh-CN" alt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重点项目、</a:t>
            </a: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中台与组件库——「标准化自己 · 模块化自己」。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166360" y="5312664"/>
            <a:ext cx="457200" cy="457200"/>
          </a:xfrm>
          <a:prstGeom prst="ellipse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166360" y="531266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⑤</a:t>
            </a:r>
            <a:endParaRPr lang="en-US" sz="14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5760720" y="5266944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商业化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760720" y="5605272"/>
            <a:ext cx="61264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把 18 年沉淀的方法论与 AI 能力结合——这就是创新公式的起点。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复杂业务不是靠个人英雄主义跑起来的——是靠结构跑起来的。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六 层 · 知识资产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INTELLECTUAL ASSETS  /  方法论资产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algn="l">
              <a:buClrTx/>
              <a:buSzTx/>
              <a:buFontTx/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8 项国家版权登记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三层金字塔结构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011680" y="2377440"/>
            <a:ext cx="2743200" cy="8229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680" y="2377440"/>
            <a:ext cx="27432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时代哲学层</a:t>
            </a:r>
            <a:endParaRPr lang="en-US" sz="14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011680" y="2761488"/>
            <a:ext cx="27432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《人是常量，AI 是变量》</a:t>
            </a:r>
            <a:endParaRPr lang="en-US" sz="11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325880" y="3246120"/>
            <a:ext cx="4114800" cy="10972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25880" y="3291840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元方法论层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05840" y="3703320"/>
            <a:ext cx="47548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五层拆装法（构造引擎）  ·  人脑信息认知模型（科学公理）</a:t>
            </a:r>
            <a:endParaRPr lang="en-US" sz="11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40080" y="4389120"/>
            <a:ext cx="5486400" cy="164592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462272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核心应用层</a:t>
            </a:r>
            <a:endParaRPr lang="en-US" sz="13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05840" y="4846320"/>
            <a:ext cx="475488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BPDD 方法论（商业诊断引擎）</a:t>
            </a:r>
            <a:endParaRPr lang="en-US" sz="105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图形语言语法 1131（视觉表达引擎）</a:t>
            </a:r>
            <a:endParaRPr lang="en-US" sz="105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感知路径八步法 / 体验差值模型（用户体验引擎）</a:t>
            </a:r>
            <a:endParaRPr lang="en-US" sz="105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新媒体全景地图（营销布局引擎）</a:t>
            </a:r>
            <a:endParaRPr lang="en-US" sz="105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 algn="ctr">
              <a:spcAft>
                <a:spcPts val="200"/>
              </a:spcAft>
              <a:buNone/>
            </a:pPr>
            <a:r>
              <a:rPr lang="en-US" sz="105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关键词穿透法（内容传播引擎）</a:t>
            </a:r>
            <a:endParaRPr lang="en-US" sz="105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583680" y="2377440"/>
            <a:ext cx="493776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83680" y="2377440"/>
            <a:ext cx="73152" cy="365760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0" y="25146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为什么这一页很重要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858000" y="2971800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原创性</a:t>
            </a:r>
            <a:endParaRPr lang="en-US" sz="115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772400" y="2926080"/>
            <a:ext cx="3657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8 项作品全部由创始人独立完成，已在国家版权中心完成登记。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58000" y="3685032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结构化</a:t>
            </a:r>
            <a:endParaRPr lang="en-US" sz="115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772400" y="3639312"/>
            <a:ext cx="3657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三层结构覆盖「哲学—方法—应用」，对应不同客户的认知层级。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858000" y="4398264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可调用</a:t>
            </a:r>
            <a:endParaRPr lang="en-US" sz="115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772400" y="4352544"/>
            <a:ext cx="3657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每一项方法论都可被 AI 调用，是创新公式区别于一般咨询的核心差异。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858000" y="5111496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法律意义</a:t>
            </a:r>
            <a:endParaRPr lang="en-US" sz="115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772400" y="5065776"/>
            <a:ext cx="3657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外部商业材料统一标注「基于国家版权中心登记作品」——这是资产，不是包装。</a:t>
            </a:r>
            <a:endParaRPr lang="en-US" sz="105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所有外部商业材料均注明「基于国家版权中心登记作品，作者李克」——这是法律意义上的资产，不是包装。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六 层 · 协作网络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TEAM &amp; NETWORK  /  团队与协作网络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核心团队 + 外部协作网络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创新公式不是一个人的公司——是一张正在成型的精英协作网络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0080" y="2286000"/>
            <a:ext cx="457200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286000"/>
            <a:ext cx="73152" cy="15544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42316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核心团队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68680" y="28346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李克（Like）  ·  创始人 / 首席方法师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首席 AI 技术顾问  ·  招募中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商务合作伙伴  ·  招募中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949440" y="2286000"/>
            <a:ext cx="457200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286000"/>
            <a:ext cx="73152" cy="155448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8040" y="242316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外部专家网络</a:t>
            </a:r>
            <a:endParaRPr lang="en-US" sz="140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178040" y="28346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医学领域顾问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法律与知识产权顾问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数字化转型顾问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（具体姓名因合作隐私不公开列出）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40080" y="4572000"/>
            <a:ext cx="457200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0080" y="4572000"/>
            <a:ext cx="73152" cy="155448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8680" y="470916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9770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战略合作渠道</a:t>
            </a:r>
            <a:endParaRPr lang="en-US" sz="1400" b="1" dirty="0">
              <a:solidFill>
                <a:srgbClr val="D9770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68680" y="51206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校友会体系  ·  核心客户来源 / 信任背书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商业协会与企业家联盟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 战略班行业网络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949440" y="4572000"/>
            <a:ext cx="4572000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4572000"/>
            <a:ext cx="73152" cy="155448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178040" y="470916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已合作客户</a:t>
            </a:r>
            <a:endParaRPr lang="en-US" sz="14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178040" y="51206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北京某环保科技公司  ·  医院能效领域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陪跑</a:t>
            </a:r>
            <a:r>
              <a:rPr lang="zh-CN" alt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中年专家转型</a:t>
            </a: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项目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（更多合作中  ·  持续更新）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以「门洛帕克模式」组建一支 5–10 人的精英协作团队——不追求规模，追求每一个人都能独当一面。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4780915" y="3108325"/>
            <a:ext cx="2241550" cy="2241550"/>
            <a:chOff x="7920" y="5184"/>
            <a:chExt cx="2880" cy="2880"/>
          </a:xfrm>
        </p:grpSpPr>
        <p:sp>
          <p:nvSpPr>
            <p:cNvPr id="8" name="Shape 6"/>
            <p:cNvSpPr/>
            <p:nvPr/>
          </p:nvSpPr>
          <p:spPr>
            <a:xfrm>
              <a:off x="7920" y="5184"/>
              <a:ext cx="2880" cy="2880"/>
            </a:xfrm>
            <a:prstGeom prst="ellipse">
              <a:avLst/>
            </a:prstGeom>
            <a:solidFill>
              <a:srgbClr val="7B241C"/>
            </a:solidFill>
            <a:ln w="25400">
              <a:solidFill>
                <a:srgbClr val="F4D35E"/>
              </a:solidFill>
              <a:prstDash val="solid"/>
            </a:ln>
          </p:spPr>
        </p:sp>
        <p:sp>
          <p:nvSpPr>
            <p:cNvPr id="9" name="Text 7"/>
            <p:cNvSpPr/>
            <p:nvPr/>
          </p:nvSpPr>
          <p:spPr>
            <a:xfrm>
              <a:off x="7920" y="6192"/>
              <a:ext cx="2880" cy="72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4D35E"/>
                  </a:solidFill>
                  <a:latin typeface="微软雅黑 Light" panose="020B0502040204020203" charset="-122"/>
                  <a:ea typeface="微软雅黑 Light" panose="020B0502040204020203" charset="-122"/>
                  <a:cs typeface="宋体" panose="02010600030101010101" pitchFamily="34" charset="-120"/>
                </a:rPr>
                <a:t>创新公式</a:t>
              </a:r>
              <a:endParaRPr lang="en-US" sz="24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7920" y="6696"/>
              <a:ext cx="2880" cy="576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FFFFFF"/>
                  </a:solidFill>
                  <a:latin typeface="微软雅黑 Light" panose="020B0502040204020203" charset="-122"/>
                  <a:ea typeface="微软雅黑 Light" panose="020B0502040204020203" charset="-122"/>
                  <a:cs typeface="Calibri" panose="020F0502020204030204" pitchFamily="34" charset="-120"/>
                </a:rPr>
                <a:t>keyinfo.ai</a:t>
              </a:r>
              <a:endPara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24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635" cy="6857365"/>
          </a:xfrm>
          <a:prstGeom prst="rect">
            <a:avLst/>
          </a:prstGeom>
          <a:solidFill>
            <a:srgbClr val="7B241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Shape 0"/>
          <p:cNvSpPr/>
          <p:nvPr/>
        </p:nvSpPr>
        <p:spPr>
          <a:xfrm>
            <a:off x="-1828800" y="4114800"/>
            <a:ext cx="3657600" cy="3657600"/>
          </a:xfrm>
          <a:prstGeom prst="ellipse">
            <a:avLst/>
          </a:prstGeom>
          <a:solidFill>
            <a:srgbClr val="B03A2E">
              <a:alpha val="50000"/>
            </a:srgbClr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-914400"/>
            <a:ext cx="3657600" cy="3657600"/>
          </a:xfrm>
          <a:prstGeom prst="ellipse">
            <a:avLst/>
          </a:prstGeom>
          <a:solidFill>
            <a:srgbClr val="F4D35E">
              <a:alpha val="20000"/>
            </a:srgbClr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4008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F4D35E"/>
                </a:solidFill>
                <a:latin typeface="汉仪细等线简" panose="00020600040101010101" charset="-122"/>
                <a:ea typeface="汉仪细等线简" panose="00020600040101010101" charset="-122"/>
                <a:cs typeface="Calibri" panose="020F0502020204030204" pitchFamily="34" charset="-120"/>
              </a:rPr>
              <a:t>LET'S TALK</a:t>
            </a:r>
            <a:endParaRPr lang="en-US" sz="1200" b="1" kern="0" spc="600" dirty="0">
              <a:solidFill>
                <a:srgbClr val="F4D35E"/>
              </a:solidFill>
              <a:latin typeface="汉仪细等线简" panose="00020600040101010101" charset="-122"/>
              <a:ea typeface="汉仪细等线简" panose="00020600040101010101" charset="-122"/>
              <a:cs typeface="Calibri" panose="020F050202020403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F4D35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7B241C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七 层 · 联系入口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40080" y="1280160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人是常量，AI 是变量</a:t>
            </a:r>
            <a:endParaRPr lang="en-US" sz="3600" b="1" dirty="0">
              <a:solidFill>
                <a:srgbClr val="FFFFFF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3600" b="1" dirty="0">
                <a:solidFill>
                  <a:srgbClr val="F4D35E"/>
                </a:solidFill>
                <a:latin typeface="+mj-lt"/>
                <a:ea typeface="+mj-lt"/>
                <a:cs typeface="宋体" panose="02010600030101010101" pitchFamily="34" charset="-120"/>
              </a:rPr>
              <a:t>自己</a:t>
            </a:r>
            <a:r>
              <a:rPr lang="en-US" sz="3600" b="1" dirty="0">
                <a:solidFill>
                  <a:srgbClr val="F4D35E"/>
                </a:solidFill>
                <a:latin typeface="+mj-lt"/>
                <a:ea typeface="+mj-lt"/>
                <a:cs typeface="宋体" panose="02010600030101010101" pitchFamily="34" charset="-120"/>
              </a:rPr>
              <a:t>的本事，值得被看见</a:t>
            </a:r>
            <a:r>
              <a:rPr lang="zh-CN" altLang="en-US" sz="3600" b="1" dirty="0">
                <a:solidFill>
                  <a:srgbClr val="F4D35E"/>
                </a:solidFill>
                <a:latin typeface="+mj-lt"/>
                <a:ea typeface="+mj-lt"/>
                <a:cs typeface="宋体" panose="02010600030101010101" pitchFamily="34" charset="-120"/>
              </a:rPr>
              <a:t>，构建未来</a:t>
            </a:r>
            <a:r>
              <a:rPr lang="en-US" altLang="zh-CN" sz="3600" b="1" dirty="0">
                <a:solidFill>
                  <a:srgbClr val="F4D35E"/>
                </a:solidFill>
                <a:latin typeface="+mj-lt"/>
                <a:ea typeface="+mj-lt"/>
                <a:cs typeface="宋体" panose="02010600030101010101" pitchFamily="34" charset="-120"/>
              </a:rPr>
              <a:t>AI</a:t>
            </a:r>
            <a:r>
              <a:rPr lang="zh-CN" altLang="en-US" sz="3600" b="1" dirty="0">
                <a:solidFill>
                  <a:srgbClr val="F4D35E"/>
                </a:solidFill>
                <a:latin typeface="+mj-lt"/>
                <a:ea typeface="+mj-lt"/>
                <a:cs typeface="宋体" panose="02010600030101010101" pitchFamily="34" charset="-120"/>
              </a:rPr>
              <a:t>数字资产</a:t>
            </a:r>
            <a:endParaRPr lang="zh-CN" altLang="en-US" sz="3600" b="1" dirty="0">
              <a:solidFill>
                <a:srgbClr val="F4D35E"/>
              </a:solidFill>
              <a:latin typeface="+mj-lt"/>
              <a:ea typeface="+mj-lt"/>
              <a:cs typeface="宋体" panose="02010600030101010101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3657600"/>
            <a:ext cx="3520440" cy="1691640"/>
          </a:xfrm>
          <a:prstGeom prst="rect">
            <a:avLst/>
          </a:prstGeom>
          <a:solidFill>
            <a:srgbClr val="B03A2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374904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对企业主与独立专家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68680" y="4160520"/>
            <a:ext cx="3200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想把自己的判断力变成可流通的资产</a:t>
            </a:r>
            <a:endParaRPr lang="en-US" sz="11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68680" y="4846320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申请「两小时价值诊断」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343400" y="3657600"/>
            <a:ext cx="3520440" cy="1691640"/>
          </a:xfrm>
          <a:prstGeom prst="rect">
            <a:avLst/>
          </a:prstGeom>
          <a:solidFill>
            <a:srgbClr val="B03A2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0" y="374904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对企业决策者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72000" y="4160520"/>
            <a:ext cx="3200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想把企业的真本事用 AI 放大</a:t>
            </a:r>
            <a:endParaRPr lang="en-US" sz="11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72000" y="4846320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预约「AI 落地诊断」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046720" y="3657600"/>
            <a:ext cx="3520440" cy="1691640"/>
          </a:xfrm>
          <a:prstGeom prst="rect">
            <a:avLst/>
          </a:prstGeom>
          <a:solidFill>
            <a:srgbClr val="B03A2E"/>
          </a:solidFill>
          <a:ln w="12700">
            <a:solidFill>
              <a:srgbClr val="F4D35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75320" y="374904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对投资人 / 战略合作方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275320" y="4160520"/>
            <a:ext cx="3200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对「专家知识资产化」方向感兴趣</a:t>
            </a:r>
            <a:endParaRPr lang="en-US" sz="1100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275320" y="4846320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→ 欢迎深度交流</a:t>
            </a:r>
            <a:endParaRPr lang="en-US" sz="1300" b="1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40080" y="5852160"/>
            <a:ext cx="108813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官网  </a:t>
            </a:r>
            <a:r>
              <a:rPr lang="en-US" sz="12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keyinfo.ai      </a:t>
            </a:r>
            <a:r>
              <a:rPr lang="en-US" sz="10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公众号 / 视频号 </a:t>
            </a:r>
            <a:r>
              <a:rPr lang="zh-CN" altLang="en-US" sz="10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：</a:t>
            </a:r>
            <a:r>
              <a:rPr lang="zh-CN" altLang="en-US" sz="1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狮莱克</a:t>
            </a:r>
            <a:r>
              <a:rPr lang="en-US" sz="12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  </a:t>
            </a:r>
            <a:r>
              <a:rPr lang="en-US" sz="10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微信  :</a:t>
            </a:r>
            <a:r>
              <a:rPr lang="en-US" sz="1200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135 8180 5857      </a:t>
            </a:r>
            <a:r>
              <a:rPr lang="en-US" sz="10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邮箱 </a:t>
            </a:r>
            <a:r>
              <a:rPr lang="zh-CN" altLang="en-US" sz="1000" b="1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：</a:t>
            </a:r>
            <a:r>
              <a:rPr lang="en-US" sz="1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375351105@qq.</a:t>
            </a:r>
            <a:r>
              <a:rPr lang="en-US" altLang="zh-CN" sz="1000" b="1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com</a:t>
            </a:r>
            <a:endParaRPr lang="en-US" altLang="zh-CN" sz="1000" b="1" dirty="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八 层 · 伴手礼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 GIFT FOR YOU  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翻完这份介绍</a:t>
            </a:r>
            <a:endParaRPr lang="en-US" sz="2000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132588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B03A2E"/>
                </a:solidFill>
                <a:latin typeface="汉仪典雅体简" panose="00020600040101010101" charset="-122"/>
                <a:ea typeface="汉仪典雅体简" panose="00020600040101010101" charset="-122"/>
                <a:cs typeface="宋体" panose="02010600030101010101" pitchFamily="34" charset="-120"/>
              </a:rPr>
              <a:t>你可以带走两样东西</a:t>
            </a:r>
            <a:endParaRPr lang="en-US" sz="3200" b="1" dirty="0">
              <a:solidFill>
                <a:srgbClr val="B03A2E"/>
              </a:solidFill>
              <a:latin typeface="汉仪典雅体简" panose="00020600040101010101" charset="-122"/>
              <a:ea typeface="汉仪典雅体简" panose="00020600040101010101" charset="-122"/>
              <a:cs typeface="宋体" panose="02010600030101010101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560320"/>
            <a:ext cx="534924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560320"/>
            <a:ext cx="5349240" cy="77724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65176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FREE TOOL</a:t>
            </a:r>
            <a:endParaRPr lang="en-US" sz="1000" b="1" kern="0" spc="4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288036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免费工具</a:t>
            </a:r>
            <a:endParaRPr lang="en-US" sz="18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474720"/>
            <a:ext cx="4800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《专家知识资产化自检清单》</a:t>
            </a:r>
            <a:endParaRPr lang="en-US" sz="17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" y="3977640"/>
            <a:ext cx="4800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20 道自检题  ·  10 分钟自测</a:t>
            </a:r>
            <a:endParaRPr lang="en-US" sz="1200" i="1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14400" y="4389120"/>
            <a:ext cx="480060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你的核心价值是否清晰？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你的判断力是否被结构化？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你的经验能否被 AI 放大？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17720" y="4343400"/>
            <a:ext cx="1097280" cy="1097280"/>
          </a:xfrm>
          <a:prstGeom prst="rect">
            <a:avLst/>
          </a:prstGeom>
          <a:solidFill>
            <a:srgbClr val="FAF7F2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17720" y="480060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二维码</a:t>
            </a:r>
            <a:endParaRPr lang="en-US" sz="1100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617720" y="502920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B8278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待添加</a:t>
            </a:r>
            <a:endParaRPr lang="en-US" sz="900" i="1" dirty="0">
              <a:solidFill>
                <a:srgbClr val="8B8278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40080" y="5577840"/>
            <a:ext cx="5349240" cy="502920"/>
          </a:xfrm>
          <a:prstGeom prst="rect">
            <a:avLst/>
          </a:prstGeom>
          <a:solidFill>
            <a:srgbClr val="B03A2E">
              <a:alpha val="10000"/>
            </a:srgbClr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77840"/>
            <a:ext cx="4800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3A2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扫码立即领取（含完整版 PDF）</a:t>
            </a:r>
            <a:endParaRPr lang="en-US" sz="1200" b="1" dirty="0">
              <a:solidFill>
                <a:srgbClr val="B03A2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17920" y="2560320"/>
            <a:ext cx="534924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8DD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0" y="2560320"/>
            <a:ext cx="5349240" cy="77724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92240" y="265176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4D35E"/>
                </a:solidFill>
                <a:latin typeface="微软雅黑 Light" panose="020B0502040204020203" charset="-122"/>
                <a:ea typeface="微软雅黑 Light" panose="020B0502040204020203" charset="-122"/>
                <a:cs typeface="Calibri" panose="020F0502020204030204" pitchFamily="34" charset="-120"/>
              </a:rPr>
              <a:t>PAID ENTRY</a:t>
            </a:r>
            <a:endParaRPr lang="en-US" sz="1000" b="1" kern="0" spc="400" dirty="0">
              <a:solidFill>
                <a:srgbClr val="F4D35E"/>
              </a:solidFill>
              <a:latin typeface="微软雅黑 Light" panose="020B0502040204020203" charset="-122"/>
              <a:ea typeface="微软雅黑 Light" panose="020B0502040204020203" charset="-122"/>
              <a:cs typeface="Calibri" panose="020F0502020204030204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92240" y="288036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付费入口</a:t>
            </a:r>
            <a:endParaRPr lang="en-US" sz="1800" b="1" dirty="0">
              <a:solidFill>
                <a:srgbClr val="FFFFFF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492240" y="3474720"/>
            <a:ext cx="4800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B241C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两小时价值诊断</a:t>
            </a:r>
            <a:endParaRPr lang="en-US" sz="1700" b="1" dirty="0">
              <a:solidFill>
                <a:srgbClr val="7B241C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492240" y="3977640"/>
            <a:ext cx="48006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宋体" panose="02010600030101010101" pitchFamily="34" charset="-120"/>
              </a:rPr>
              <a:t>两小时一对一深度对谈</a:t>
            </a:r>
            <a:endParaRPr lang="en-US" sz="1200" i="1" dirty="0">
              <a:solidFill>
                <a:srgbClr val="1F1B16"/>
              </a:solidFill>
              <a:latin typeface="微软雅黑 Light" panose="020B0502040204020203" charset="-122"/>
              <a:ea typeface="微软雅黑 Light" panose="020B0502040204020203" charset="-122"/>
              <a:cs typeface="宋体" panose="02010600030101010101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492240" y="4389120"/>
            <a:ext cx="480060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帮你看清自己最值钱的那个点在哪、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怎么挖、怎么搭、怎么放——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F1B16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创始人亲自交付。</a:t>
            </a:r>
            <a:endParaRPr lang="en-US" sz="11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0195560" y="4343400"/>
            <a:ext cx="1097280" cy="1097280"/>
          </a:xfrm>
          <a:prstGeom prst="rect">
            <a:avLst/>
          </a:prstGeom>
          <a:solidFill>
            <a:srgbClr val="FAF7F2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195560" y="480060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B241C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二维码</a:t>
            </a:r>
            <a:endParaRPr lang="en-US" sz="1100" dirty="0">
              <a:solidFill>
                <a:srgbClr val="7B241C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195560" y="502920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8B8278"/>
                </a:solidFill>
                <a:latin typeface="微软雅黑 Light" panose="020B0502040204020203" charset="-122"/>
                <a:ea typeface="微软雅黑 Light" panose="020B0502040204020203" charset="-122"/>
                <a:cs typeface="等线" panose="02010600030101010101" pitchFamily="34" charset="-120"/>
              </a:rPr>
              <a:t>待添加</a:t>
            </a:r>
            <a:endParaRPr lang="en-US" sz="900" i="1" dirty="0">
              <a:solidFill>
                <a:srgbClr val="8B8278"/>
              </a:solidFill>
              <a:latin typeface="微软雅黑 Light" panose="020B0502040204020203" charset="-122"/>
              <a:ea typeface="微软雅黑 Light" panose="020B0502040204020203" charset="-122"/>
              <a:cs typeface="等线" panose="02010600030101010101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217920" y="5577840"/>
            <a:ext cx="5349240" cy="502920"/>
          </a:xfrm>
          <a:prstGeom prst="rect">
            <a:avLst/>
          </a:prstGeom>
          <a:solidFill>
            <a:srgbClr val="7B241C">
              <a:alpha val="10000"/>
            </a:srgbClr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92240" y="5577840"/>
            <a:ext cx="480060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41C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扫码预约 · 创始人亲自交付</a:t>
            </a:r>
            <a:endParaRPr lang="en-US" sz="1200" b="1" dirty="0">
              <a:solidFill>
                <a:srgbClr val="7B241C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40080" y="6263640"/>
            <a:ext cx="108813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44A"/>
                </a:solidFill>
                <a:latin typeface="等线" panose="02010600030101010101" pitchFamily="34" charset="-122"/>
                <a:ea typeface="等线" panose="02010600030101010101" pitchFamily="34" charset="-122"/>
                <a:cs typeface="等线" panose="02010600030101010101" pitchFamily="34" charset="-120"/>
              </a:rPr>
              <a:t>我们的方法论先免费用、后付费学。先看清、再放大——这是创新公式所有合作的起点。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3120" y="4370070"/>
            <a:ext cx="1047750" cy="103886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960" y="4365625"/>
            <a:ext cx="1047750" cy="10388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六 层 · 协作网络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TEAM &amp; NETWORK  /  团队与协作网络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pic>
        <p:nvPicPr>
          <p:cNvPr id="28" name="图片 27" descr="e8c197e8-62a3-4c48-857f-0461832fb42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73152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solidFill>
            <a:srgbClr val="7B241C"/>
          </a:solidFill>
          <a:ln w="12700">
            <a:solidFill>
              <a:srgbClr val="7B24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058400" y="365760"/>
            <a:ext cx="1645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4D35E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第 六 层 · 协作网络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45720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770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TEAM &amp; NETWORK  /  团队与协作网络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457200" y="653796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544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创新公式科技 · keyinfo.ai</a:t>
            </a:r>
            <a:endParaRPr lang="en-US" sz="900" dirty="0"/>
          </a:p>
        </p:txBody>
      </p:sp>
      <p:pic>
        <p:nvPicPr>
          <p:cNvPr id="6" name="图片 5" descr="图层-4"/>
          <p:cNvPicPr>
            <a:picLocks noChangeAspect="1"/>
          </p:cNvPicPr>
          <p:nvPr/>
        </p:nvPicPr>
        <p:blipFill>
          <a:blip r:embed="rId1"/>
          <a:srcRect b="13412"/>
          <a:stretch>
            <a:fillRect/>
          </a:stretch>
        </p:blipFill>
        <p:spPr>
          <a:xfrm>
            <a:off x="0" y="0"/>
            <a:ext cx="12215495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4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5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6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7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8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9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0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1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2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3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4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5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6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7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8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19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0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1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2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3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4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5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6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7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8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29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0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1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2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3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4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5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6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7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8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39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ags/tag40.xml><?xml version="1.0" encoding="utf-8"?>
<p:tagLst xmlns:p="http://schemas.openxmlformats.org/presentationml/2006/main">
  <p:tag name="KSO_WM_DIAGRAM_VIRTUALLY_FRAME" val="{&quot;height&quot;:288,&quot;left&quot;:50.4,&quot;top&quot;:180,&quot;width&quot;:860.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汉仪典雅体简"/>
        <a:ea typeface="汉仪典雅体简"/>
        <a:cs typeface=""/>
      </a:majorFont>
      <a:minorFont>
        <a:latin typeface="汉仪细等线简"/>
        <a:ea typeface="汉仪细等线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汉仪典雅体简"/>
        <a:ea typeface="汉仪典雅体简"/>
        <a:cs typeface=""/>
      </a:majorFont>
      <a:minorFont>
        <a:latin typeface="汉仪细等线简"/>
        <a:ea typeface="汉仪细等线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8938</Words>
  <Application>WPS 演示</Application>
  <PresentationFormat>On-screen Show (16:9)</PresentationFormat>
  <Paragraphs>951</Paragraphs>
  <Slides>25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Arial</vt:lpstr>
      <vt:lpstr>微软雅黑</vt:lpstr>
      <vt:lpstr>宋体</vt:lpstr>
      <vt:lpstr>Franklin Gothic Book</vt:lpstr>
      <vt:lpstr>黑体</vt:lpstr>
      <vt:lpstr>Calibri</vt:lpstr>
      <vt:lpstr>微软雅黑 Light</vt:lpstr>
      <vt:lpstr>汉仪细等线简</vt:lpstr>
      <vt:lpstr>汉仪典雅体简</vt:lpstr>
      <vt:lpstr>等线</vt:lpstr>
      <vt:lpstr>等线</vt:lpstr>
      <vt:lpstr>Calibri</vt:lpstr>
      <vt:lpstr>Calibri</vt:lpstr>
      <vt:lpstr>MiSans</vt:lpstr>
      <vt:lpstr>Arial Unicode MS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创新公式科技 · 公司介绍</dc:title>
  <dc:creator>创新公式科技</dc:creator>
  <dc:subject>PptxGenJS Presentation</dc:subject>
  <cp:lastModifiedBy>自己人</cp:lastModifiedBy>
  <cp:revision>17</cp:revision>
  <dcterms:created xsi:type="dcterms:W3CDTF">2026-05-09T07:13:00Z</dcterms:created>
  <dcterms:modified xsi:type="dcterms:W3CDTF">2026-09-09T08:55:56Z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E29FD344FE964DFA8E1E0107F5D4411C_13</vt:lpwstr>
  </property>
</Properties>
</file>